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401" r:id="rId3"/>
    <p:sldId id="257" r:id="rId4"/>
    <p:sldId id="320" r:id="rId5"/>
    <p:sldId id="315" r:id="rId6"/>
    <p:sldId id="403" r:id="rId7"/>
    <p:sldId id="400" r:id="rId8"/>
    <p:sldId id="404" r:id="rId9"/>
    <p:sldId id="405" r:id="rId10"/>
    <p:sldId id="406" r:id="rId11"/>
    <p:sldId id="285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B37E"/>
    <a:srgbClr val="009CD7"/>
    <a:srgbClr val="EDF8F3"/>
    <a:srgbClr val="222223"/>
    <a:srgbClr val="F7F7F7"/>
    <a:srgbClr val="3A77B2"/>
    <a:srgbClr val="E4EE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397"/>
    <p:restoredTop sz="96327"/>
  </p:normalViewPr>
  <p:slideViewPr>
    <p:cSldViewPr snapToGrid="0" snapToObjects="1">
      <p:cViewPr varScale="1">
        <p:scale>
          <a:sx n="115" d="100"/>
          <a:sy n="115" d="100"/>
        </p:scale>
        <p:origin x="31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945115-2C0C-4A4D-89B1-966AAA80D53C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B18885-84A2-2146-A6D2-1A7E0BB656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411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B89B59-83FF-12FB-21B2-4F98A66CE3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1DE547A-9693-49C9-6D0E-04D645D2C7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3B9F43-D1EE-9651-78A7-D174D17B4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8E2FD-C019-9E49-A48F-CAB89B2BB21C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54A85F-74D2-3154-AA23-2FAB28913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DBDDC8-9570-185C-92B3-95D8AD892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7AED1-625C-F34B-8017-37FF47795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794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EA0281-5361-DE78-ED40-7A9AD6851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74DCEE-E154-6557-AD5C-3A0101535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FFE390-22A9-3D39-065F-63F0D7E49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8E2FD-C019-9E49-A48F-CAB89B2BB21C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597488-F07B-D87D-CE63-59EB5531D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1F7E6A-0065-C8A8-9D44-CDA89C606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7AED1-625C-F34B-8017-37FF47795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970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298D4B-A38B-D018-1BF3-ED88E36A5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875593-B590-014B-B9E8-379E0BCB2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9502A4-7724-F0EF-5358-2DE68A763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8E2FD-C019-9E49-A48F-CAB89B2BB21C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C196DC-4624-06A7-23F7-5B9B334F2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8AA95A-361B-4C85-3F4C-4DAC506FF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7AED1-625C-F34B-8017-37FF47795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863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0E357E-E9DE-7BA1-3947-81745A0F2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A78BEE-46D7-2845-F8D4-599AC0CD33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9EA3D5F-1232-E890-23CA-7DCBC08588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5BA103F-1FE3-2C88-2DEC-AB7ED7CE6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8E2FD-C019-9E49-A48F-CAB89B2BB21C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B518A65-3621-A7B5-1D5E-FC59619F9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37CF826-C7E9-6FB4-108C-A8D4776E6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7AED1-625C-F34B-8017-37FF47795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486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894D89-EFCD-89D8-2CCE-7BA98AB50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890BBE-40B0-AF36-A941-6F34B8E02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01E9655-A93E-349E-7491-986B6D8498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BC58794-1B65-C3EF-9D54-4B77124C42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A8153FC-DAEE-BADF-E0FD-07149272DA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449EE7E-203D-A232-B797-242D67399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8E2FD-C019-9E49-A48F-CAB89B2BB21C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20764CA-1513-3ACC-A450-48A39B51B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0467106-F505-A6C4-96FE-A8817BF1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7AED1-625C-F34B-8017-37FF47795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720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6500B-5C9D-9B0B-06D4-7DDC9C9CD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76FACE4-04CC-6F2C-8248-7C99FF6D7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8E2FD-C019-9E49-A48F-CAB89B2BB21C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E0B59F4-BF00-9451-6D3F-5838119B7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7584D99-622E-A130-C4A7-3A8ED8DE9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7AED1-625C-F34B-8017-37FF47795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660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F744BEB-AE87-B5A7-FF5A-89A5FB9E9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8E2FD-C019-9E49-A48F-CAB89B2BB21C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E7B0ED3-91C5-9F0E-631E-91DC2FD78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C593113-D8AA-3639-6EE2-BFD57A750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7AED1-625C-F34B-8017-37FF47795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290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514C1F-DE63-1DAB-81FD-FCC153795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1517F8-CC76-7F0F-5BBE-41613A4AC6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45FDBC6-18F8-7D66-92DA-7F6F696894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078E7DF-E4C6-BB53-2EC9-3BBADB3F2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8E2FD-C019-9E49-A48F-CAB89B2BB21C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2FD6AB7-AD6A-91C6-5398-CD0C17F2A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CD568E4-29FE-7EC4-9CB9-A181042D6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7AED1-625C-F34B-8017-37FF47795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753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FE9A6B-49C3-5A5B-0694-35F2EC320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299CE60-6A48-AA2D-DD6A-2E8A381EA9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086429A-1EAC-371B-5E02-64C2F5C3CF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AC95A7C-08CA-6042-5F1F-ED7BAE313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8E2FD-C019-9E49-A48F-CAB89B2BB21C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718C7F4-23EF-A977-6B46-49B5A5963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21B1BB7-A65A-1393-76A8-516A7A266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7AED1-625C-F34B-8017-37FF47795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763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291B63-8021-0081-0DC6-A0D5B0D26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6F88268-63FE-6B13-1D81-433447D3C8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9F8ABB-66FF-5199-5D86-360CA658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8E2FD-C019-9E49-A48F-CAB89B2BB21C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D1BF5B-9A6A-BEE9-1909-EE30F4DDC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1EFCBE-F06D-FD64-09E0-A32917C14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7AED1-625C-F34B-8017-37FF47795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907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91EB268-76EE-64F5-216C-87E2D0F677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3637FA0-CC1C-3E0E-33F1-639FA0BE8D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1B76B2-AA0E-8961-02C1-0E1A5AA12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8E2FD-C019-9E49-A48F-CAB89B2BB21C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407957-97DA-AFFE-61DE-50BC0A4DB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AA2DB6-193D-22D2-6244-7623EFC16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7AED1-625C-F34B-8017-37FF47795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84901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15680" y="593280"/>
            <a:ext cx="11360160" cy="1389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67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415680" y="1536480"/>
            <a:ext cx="11360160" cy="4221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4267" b="0" strike="noStrike" spc="-1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0BEA6C82-FA31-4CD5-8361-3FA44D64ACF7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3429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C93EC-3576-4102-0802-B08888902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1303C16-F2E5-2C7C-652A-88E101AC7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B1DF27-953B-8DB6-A9EA-B22FFE4B87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28E2FD-C019-9E49-A48F-CAB89B2BB21C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FA38B7-5B1D-FFAA-10EA-CE8D086A96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0FEF75-7EC2-6759-27E3-5BADD34910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7AED1-625C-F34B-8017-37FF477956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514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10" Type="http://schemas.openxmlformats.org/officeDocument/2006/relationships/image" Target="../media/image9.png"/><Relationship Id="rId4" Type="http://schemas.openxmlformats.org/officeDocument/2006/relationships/image" Target="../media/image12.png"/><Relationship Id="rId9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2.svg"/><Relationship Id="rId7" Type="http://schemas.openxmlformats.org/officeDocument/2006/relationships/image" Target="../media/image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6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.svg"/><Relationship Id="rId7" Type="http://schemas.openxmlformats.org/officeDocument/2006/relationships/image" Target="../media/image2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FFCF1A-71D6-A330-B488-AD6285B97A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4FF28D5-3CE4-D5FB-0122-5029199E4E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84314" y="1250025"/>
            <a:ext cx="9205103" cy="5606400"/>
          </a:xfrm>
          <a:prstGeom prst="rect">
            <a:avLst/>
          </a:prstGeom>
        </p:spPr>
      </p:pic>
      <p:sp>
        <p:nvSpPr>
          <p:cNvPr id="8" name="Google Shape;115;p31">
            <a:extLst>
              <a:ext uri="{FF2B5EF4-FFF2-40B4-BE49-F238E27FC236}">
                <a16:creationId xmlns:a16="http://schemas.microsoft.com/office/drawing/2014/main" id="{C1D35D50-6745-9313-CD12-B85C479BD2A6}"/>
              </a:ext>
            </a:extLst>
          </p:cNvPr>
          <p:cNvSpPr/>
          <p:nvPr/>
        </p:nvSpPr>
        <p:spPr>
          <a:xfrm>
            <a:off x="638154" y="2321767"/>
            <a:ext cx="11553846" cy="238020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b">
            <a:spAutoFit/>
          </a:bodyPr>
          <a:lstStyle/>
          <a:p>
            <a:pPr>
              <a:tabLst>
                <a:tab pos="0" algn="l"/>
              </a:tabLst>
            </a:pPr>
            <a:r>
              <a:rPr lang="ru-RU" sz="6400" b="1" spc="-1" dirty="0">
                <a:solidFill>
                  <a:schemeClr val="bg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Система организации клинических исследований</a:t>
            </a:r>
          </a:p>
          <a:p>
            <a:pPr>
              <a:tabLst>
                <a:tab pos="0" algn="l"/>
              </a:tabLst>
            </a:pPr>
            <a:endParaRPr lang="ru-RU" sz="2667" b="1" spc="-1" dirty="0">
              <a:solidFill>
                <a:schemeClr val="bg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63E85-D2D1-FCEA-D11C-4D515DAC8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laceHolder 1">
            <a:extLst>
              <a:ext uri="{FF2B5EF4-FFF2-40B4-BE49-F238E27FC236}">
                <a16:creationId xmlns:a16="http://schemas.microsoft.com/office/drawing/2014/main" id="{22C8C9FC-599A-7754-291E-8114F0A96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294" y="241167"/>
            <a:ext cx="9671101" cy="4104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667" b="1" spc="-1" dirty="0">
                <a:solidFill>
                  <a:srgbClr val="36B37E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Индустриальное партнерство</a:t>
            </a:r>
          </a:p>
        </p:txBody>
      </p:sp>
      <p:sp>
        <p:nvSpPr>
          <p:cNvPr id="6" name="Google Shape;116;p31">
            <a:extLst>
              <a:ext uri="{FF2B5EF4-FFF2-40B4-BE49-F238E27FC236}">
                <a16:creationId xmlns:a16="http://schemas.microsoft.com/office/drawing/2014/main" id="{86C4236C-E7FA-6864-18C4-623EE947A1E9}"/>
              </a:ext>
            </a:extLst>
          </p:cNvPr>
          <p:cNvSpPr/>
          <p:nvPr/>
        </p:nvSpPr>
        <p:spPr>
          <a:xfrm>
            <a:off x="11580291" y="6411682"/>
            <a:ext cx="263415" cy="2051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 algn="r">
              <a:tabLst>
                <a:tab pos="0" algn="l"/>
              </a:tabLst>
            </a:pPr>
            <a:fld id="{2BAA5A48-E6AE-4C34-A7FD-AB37F7D40D60}" type="slidenum">
              <a:rPr lang="ru" sz="1333" b="1" spc="-1">
                <a:solidFill>
                  <a:srgbClr val="36B37E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pPr algn="r">
                <a:tabLst>
                  <a:tab pos="0" algn="l"/>
                </a:tabLst>
              </a:pPr>
              <a:t>2</a:t>
            </a:fld>
            <a:endParaRPr lang="ru-RU" sz="1333" b="1" spc="-1" dirty="0">
              <a:solidFill>
                <a:srgbClr val="36B37E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3AF8D7C-3A31-DE58-029E-2D3A315290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83705" y="320033"/>
            <a:ext cx="960000" cy="25263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E0BE4F8-995D-01D5-A087-95292F8D90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2973" y="3605823"/>
            <a:ext cx="2913975" cy="76683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F803B29-2273-FE5F-6442-2B3FC60E99B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21"/>
          <a:stretch/>
        </p:blipFill>
        <p:spPr>
          <a:xfrm>
            <a:off x="8994542" y="3379295"/>
            <a:ext cx="1260627" cy="1309102"/>
          </a:xfrm>
          <a:prstGeom prst="rect">
            <a:avLst/>
          </a:prstGeom>
        </p:spPr>
      </p:pic>
      <p:sp>
        <p:nvSpPr>
          <p:cNvPr id="9" name="PlaceHolder 1">
            <a:extLst>
              <a:ext uri="{FF2B5EF4-FFF2-40B4-BE49-F238E27FC236}">
                <a16:creationId xmlns:a16="http://schemas.microsoft.com/office/drawing/2014/main" id="{E5A30A39-DB91-657C-8106-13CC8377E2AB}"/>
              </a:ext>
            </a:extLst>
          </p:cNvPr>
          <p:cNvSpPr txBox="1">
            <a:spLocks/>
          </p:cNvSpPr>
          <p:nvPr/>
        </p:nvSpPr>
        <p:spPr>
          <a:xfrm>
            <a:off x="9113623" y="4689020"/>
            <a:ext cx="1022463" cy="49231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>
            <a:defPPr>
              <a:defRPr lang="ru-RU"/>
            </a:defPPr>
            <a:lvl1pPr>
              <a:lnSpc>
                <a:spcPct val="100000"/>
              </a:lnSpc>
              <a:spcBef>
                <a:spcPct val="0"/>
              </a:spcBef>
              <a:buNone/>
              <a:tabLst>
                <a:tab pos="0" algn="l"/>
              </a:tabLst>
              <a:defRPr sz="2000" b="1" spc="-1">
                <a:solidFill>
                  <a:srgbClr val="3A77B2"/>
                </a:solidFill>
                <a:latin typeface="PT Sans" panose="020B0503020203020204" pitchFamily="34" charset="-52"/>
                <a:ea typeface="+mj-ea"/>
                <a:cs typeface="+mj-cs"/>
              </a:defRPr>
            </a:lvl1pPr>
          </a:lstStyle>
          <a:p>
            <a:r>
              <a:rPr lang="ru-RU" sz="3199" dirty="0">
                <a:solidFill>
                  <a:srgbClr val="222223"/>
                </a:solidFill>
                <a:ea typeface="PT Sans" panose="020B0503020203020204" pitchFamily="34" charset="-52"/>
                <a:cs typeface="+mn-cs"/>
              </a:rPr>
              <a:t>СОКИ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9D47629D-C56E-EDAD-92E6-3C0B061978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8" t="9671" r="29219" b="6944"/>
          <a:stretch/>
        </p:blipFill>
        <p:spPr bwMode="auto">
          <a:xfrm>
            <a:off x="5625013" y="3128332"/>
            <a:ext cx="1911586" cy="1654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74791371-A93A-B52C-E57F-A722D103C4B6}"/>
              </a:ext>
            </a:extLst>
          </p:cNvPr>
          <p:cNvSpPr txBox="1">
            <a:spLocks/>
          </p:cNvSpPr>
          <p:nvPr/>
        </p:nvSpPr>
        <p:spPr>
          <a:xfrm>
            <a:off x="5390496" y="4955695"/>
            <a:ext cx="2425225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ФГБУ «НМХЦ им. Н.И. Пирогова»</a:t>
            </a:r>
            <a:br>
              <a:rPr lang="ru-RU" sz="14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</a:br>
            <a:r>
              <a:rPr lang="ru-RU" sz="14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Минздрава России</a:t>
            </a:r>
          </a:p>
        </p:txBody>
      </p:sp>
      <p:sp>
        <p:nvSpPr>
          <p:cNvPr id="18" name="PlaceHolder 1">
            <a:extLst>
              <a:ext uri="{FF2B5EF4-FFF2-40B4-BE49-F238E27FC236}">
                <a16:creationId xmlns:a16="http://schemas.microsoft.com/office/drawing/2014/main" id="{6F73334E-A58D-6B2C-8021-A5A9370386DF}"/>
              </a:ext>
            </a:extLst>
          </p:cNvPr>
          <p:cNvSpPr txBox="1">
            <a:spLocks/>
          </p:cNvSpPr>
          <p:nvPr/>
        </p:nvSpPr>
        <p:spPr>
          <a:xfrm>
            <a:off x="4758447" y="3639536"/>
            <a:ext cx="367799" cy="67710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>
            <a:defPPr>
              <a:defRPr lang="ru-RU"/>
            </a:defPPr>
            <a:lvl1pPr>
              <a:lnSpc>
                <a:spcPct val="100000"/>
              </a:lnSpc>
              <a:spcBef>
                <a:spcPct val="0"/>
              </a:spcBef>
              <a:buNone/>
              <a:tabLst>
                <a:tab pos="0" algn="l"/>
              </a:tabLst>
              <a:defRPr sz="2000" b="1" spc="-1">
                <a:solidFill>
                  <a:srgbClr val="3A77B2"/>
                </a:solidFill>
                <a:latin typeface="PT Sans" panose="020B0503020203020204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sz="4400" dirty="0">
                <a:solidFill>
                  <a:srgbClr val="385D8A"/>
                </a:solidFill>
                <a:ea typeface="PT Sans" panose="020B0503020203020204" pitchFamily="34" charset="-52"/>
                <a:cs typeface="+mn-cs"/>
              </a:rPr>
              <a:t>+</a:t>
            </a:r>
          </a:p>
        </p:txBody>
      </p:sp>
      <p:sp>
        <p:nvSpPr>
          <p:cNvPr id="19" name="PlaceHolder 1">
            <a:extLst>
              <a:ext uri="{FF2B5EF4-FFF2-40B4-BE49-F238E27FC236}">
                <a16:creationId xmlns:a16="http://schemas.microsoft.com/office/drawing/2014/main" id="{894E92D2-BF6C-6BFC-8FF7-267E08AED660}"/>
              </a:ext>
            </a:extLst>
          </p:cNvPr>
          <p:cNvSpPr txBox="1">
            <a:spLocks/>
          </p:cNvSpPr>
          <p:nvPr/>
        </p:nvSpPr>
        <p:spPr>
          <a:xfrm>
            <a:off x="8211797" y="3692957"/>
            <a:ext cx="332763" cy="67710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>
            <a:defPPr>
              <a:defRPr lang="ru-RU"/>
            </a:defPPr>
            <a:lvl1pPr>
              <a:lnSpc>
                <a:spcPct val="100000"/>
              </a:lnSpc>
              <a:spcBef>
                <a:spcPct val="0"/>
              </a:spcBef>
              <a:buNone/>
              <a:tabLst>
                <a:tab pos="0" algn="l"/>
              </a:tabLst>
              <a:defRPr sz="2000" b="1" spc="-1">
                <a:solidFill>
                  <a:srgbClr val="3A77B2"/>
                </a:solidFill>
                <a:latin typeface="PT Sans" panose="020B0503020203020204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sz="4400" dirty="0">
                <a:solidFill>
                  <a:srgbClr val="385D8A"/>
                </a:solidFill>
                <a:ea typeface="PT Sans" panose="020B0503020203020204" pitchFamily="34" charset="-52"/>
                <a:cs typeface="+mn-cs"/>
              </a:rPr>
              <a:t>=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7698D2-9991-C340-BA55-B3A44AAFF3C5}"/>
              </a:ext>
            </a:extLst>
          </p:cNvPr>
          <p:cNvSpPr txBox="1"/>
          <p:nvPr/>
        </p:nvSpPr>
        <p:spPr>
          <a:xfrm>
            <a:off x="670560" y="1253235"/>
            <a:ext cx="10830560" cy="11079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2400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В 2024 году при поддержке ФГБУ «НМХЦ им. Н.И. Пирогова» Минздрава России организованы работы по созданию отечественного программного продукта, предназначенного для организации проведения клинических исследований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084455D-2CB2-11AC-BC1A-B621036791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395" y="124043"/>
            <a:ext cx="623713" cy="64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738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348294" y="241167"/>
            <a:ext cx="9671101" cy="4104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667" b="1" spc="-1" dirty="0">
                <a:solidFill>
                  <a:srgbClr val="36B37E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Преимущества СОКИ</a:t>
            </a:r>
          </a:p>
        </p:txBody>
      </p:sp>
      <p:sp>
        <p:nvSpPr>
          <p:cNvPr id="6" name="Google Shape;116;p31">
            <a:extLst>
              <a:ext uri="{FF2B5EF4-FFF2-40B4-BE49-F238E27FC236}">
                <a16:creationId xmlns:a16="http://schemas.microsoft.com/office/drawing/2014/main" id="{7E9C5E39-89A4-0387-5F83-0BBE1524CFD7}"/>
              </a:ext>
            </a:extLst>
          </p:cNvPr>
          <p:cNvSpPr/>
          <p:nvPr/>
        </p:nvSpPr>
        <p:spPr>
          <a:xfrm>
            <a:off x="11580291" y="6411682"/>
            <a:ext cx="263415" cy="2051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 algn="r">
              <a:tabLst>
                <a:tab pos="0" algn="l"/>
              </a:tabLst>
            </a:pPr>
            <a:fld id="{2BAA5A48-E6AE-4C34-A7FD-AB37F7D40D60}" type="slidenum">
              <a:rPr lang="ru" sz="1333" b="1" spc="-1">
                <a:solidFill>
                  <a:srgbClr val="36B37E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pPr algn="r">
                <a:tabLst>
                  <a:tab pos="0" algn="l"/>
                </a:tabLst>
              </a:pPr>
              <a:t>3</a:t>
            </a:fld>
            <a:endParaRPr lang="ru-RU" sz="1333" b="1" spc="-1" dirty="0">
              <a:solidFill>
                <a:srgbClr val="36B37E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15220F1-777F-D192-CBDF-DB2D24A7341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21"/>
          <a:stretch/>
        </p:blipFill>
        <p:spPr>
          <a:xfrm>
            <a:off x="1206111" y="2774449"/>
            <a:ext cx="1260627" cy="1309102"/>
          </a:xfrm>
          <a:prstGeom prst="rect">
            <a:avLst/>
          </a:prstGeom>
        </p:spPr>
      </p:pic>
      <p:sp>
        <p:nvSpPr>
          <p:cNvPr id="8" name="PlaceHolder 1">
            <a:extLst>
              <a:ext uri="{FF2B5EF4-FFF2-40B4-BE49-F238E27FC236}">
                <a16:creationId xmlns:a16="http://schemas.microsoft.com/office/drawing/2014/main" id="{476F1D34-5146-0216-C023-5C5200482D7D}"/>
              </a:ext>
            </a:extLst>
          </p:cNvPr>
          <p:cNvSpPr txBox="1">
            <a:spLocks/>
          </p:cNvSpPr>
          <p:nvPr/>
        </p:nvSpPr>
        <p:spPr>
          <a:xfrm>
            <a:off x="1325192" y="4083551"/>
            <a:ext cx="1022463" cy="49231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>
            <a:defPPr>
              <a:defRPr lang="ru-RU"/>
            </a:defPPr>
            <a:lvl1pPr>
              <a:lnSpc>
                <a:spcPct val="100000"/>
              </a:lnSpc>
              <a:spcBef>
                <a:spcPct val="0"/>
              </a:spcBef>
              <a:buNone/>
              <a:tabLst>
                <a:tab pos="0" algn="l"/>
              </a:tabLst>
              <a:defRPr sz="2000" b="1" spc="-1">
                <a:solidFill>
                  <a:srgbClr val="3A77B2"/>
                </a:solidFill>
                <a:latin typeface="PT Sans" panose="020B0503020203020204" pitchFamily="34" charset="-52"/>
                <a:ea typeface="+mj-ea"/>
                <a:cs typeface="+mj-cs"/>
              </a:defRPr>
            </a:lvl1pPr>
          </a:lstStyle>
          <a:p>
            <a:r>
              <a:rPr lang="ru-RU" sz="3199" dirty="0">
                <a:solidFill>
                  <a:srgbClr val="222223"/>
                </a:solidFill>
                <a:ea typeface="PT Sans" panose="020B0503020203020204" pitchFamily="34" charset="-52"/>
                <a:cs typeface="+mn-cs"/>
              </a:rPr>
              <a:t>СОКИ</a:t>
            </a:r>
          </a:p>
        </p:txBody>
      </p:sp>
      <p:sp>
        <p:nvSpPr>
          <p:cNvPr id="9" name="Арка 8">
            <a:extLst>
              <a:ext uri="{FF2B5EF4-FFF2-40B4-BE49-F238E27FC236}">
                <a16:creationId xmlns:a16="http://schemas.microsoft.com/office/drawing/2014/main" id="{388BE9D5-5606-8C1A-1BB4-ADB85B48D4D6}"/>
              </a:ext>
            </a:extLst>
          </p:cNvPr>
          <p:cNvSpPr/>
          <p:nvPr/>
        </p:nvSpPr>
        <p:spPr>
          <a:xfrm>
            <a:off x="-1933846" y="662729"/>
            <a:ext cx="5943914" cy="5943914"/>
          </a:xfrm>
          <a:prstGeom prst="blockArc">
            <a:avLst>
              <a:gd name="adj1" fmla="val 19239679"/>
              <a:gd name="adj2" fmla="val 2432774"/>
              <a:gd name="adj3" fmla="val 0"/>
            </a:avLst>
          </a:prstGeom>
          <a:solidFill>
            <a:schemeClr val="bg1"/>
          </a:solidFill>
          <a:ln w="19050">
            <a:solidFill>
              <a:srgbClr val="36B37E"/>
            </a:solidFill>
          </a:ln>
        </p:spPr>
        <p:style>
          <a:lnRef idx="2">
            <a:scrgbClr r="0" g="0" b="0"/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6F5822A8-FE87-CA84-F171-5629E0069CC2}"/>
              </a:ext>
            </a:extLst>
          </p:cNvPr>
          <p:cNvSpPr/>
          <p:nvPr/>
        </p:nvSpPr>
        <p:spPr>
          <a:xfrm>
            <a:off x="3324554" y="2403077"/>
            <a:ext cx="1103630" cy="1103630"/>
          </a:xfrm>
          <a:prstGeom prst="ellipse">
            <a:avLst/>
          </a:prstGeom>
          <a:solidFill>
            <a:schemeClr val="bg1"/>
          </a:solidFill>
          <a:ln w="19050">
            <a:solidFill>
              <a:srgbClr val="36B37E"/>
            </a:solidFill>
          </a:ln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C21DF6F1-E6C9-D7BF-AC83-F20185717020}"/>
              </a:ext>
            </a:extLst>
          </p:cNvPr>
          <p:cNvSpPr/>
          <p:nvPr/>
        </p:nvSpPr>
        <p:spPr>
          <a:xfrm>
            <a:off x="3324554" y="3747806"/>
            <a:ext cx="1103630" cy="1103630"/>
          </a:xfrm>
          <a:prstGeom prst="ellipse">
            <a:avLst/>
          </a:prstGeom>
          <a:solidFill>
            <a:schemeClr val="bg1"/>
          </a:solidFill>
          <a:ln w="19050">
            <a:solidFill>
              <a:srgbClr val="36B37E"/>
            </a:solidFill>
          </a:ln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FD7FA136-D522-4C5B-1691-1EB88D429E0F}"/>
              </a:ext>
            </a:extLst>
          </p:cNvPr>
          <p:cNvSpPr/>
          <p:nvPr/>
        </p:nvSpPr>
        <p:spPr>
          <a:xfrm>
            <a:off x="2772739" y="4972854"/>
            <a:ext cx="1103630" cy="1103630"/>
          </a:xfrm>
          <a:prstGeom prst="ellipse">
            <a:avLst/>
          </a:prstGeom>
          <a:solidFill>
            <a:schemeClr val="bg1"/>
          </a:solidFill>
          <a:ln w="19050">
            <a:solidFill>
              <a:srgbClr val="36B37E"/>
            </a:solidFill>
          </a:ln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5BED4FBA-5EA8-BC67-B185-8C686A840911}"/>
              </a:ext>
            </a:extLst>
          </p:cNvPr>
          <p:cNvSpPr/>
          <p:nvPr/>
        </p:nvSpPr>
        <p:spPr>
          <a:xfrm>
            <a:off x="2772739" y="1178029"/>
            <a:ext cx="1103630" cy="1103630"/>
          </a:xfrm>
          <a:prstGeom prst="ellipse">
            <a:avLst/>
          </a:prstGeom>
          <a:solidFill>
            <a:schemeClr val="bg1"/>
          </a:solidFill>
          <a:ln w="19050">
            <a:solidFill>
              <a:srgbClr val="36B37E"/>
            </a:solidFill>
          </a:ln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6" name="Полилиния: фигура 25">
            <a:extLst>
              <a:ext uri="{FF2B5EF4-FFF2-40B4-BE49-F238E27FC236}">
                <a16:creationId xmlns:a16="http://schemas.microsoft.com/office/drawing/2014/main" id="{3E6C0B0C-ECEB-83C0-0BA7-076AF0A40AB8}"/>
              </a:ext>
            </a:extLst>
          </p:cNvPr>
          <p:cNvSpPr/>
          <p:nvPr/>
        </p:nvSpPr>
        <p:spPr>
          <a:xfrm>
            <a:off x="4676797" y="2614745"/>
            <a:ext cx="6903494" cy="677108"/>
          </a:xfrm>
          <a:custGeom>
            <a:avLst/>
            <a:gdLst>
              <a:gd name="connsiteX0" fmla="*/ 0 w 8659997"/>
              <a:gd name="connsiteY0" fmla="*/ 0 h 882904"/>
              <a:gd name="connsiteX1" fmla="*/ 8659997 w 8659997"/>
              <a:gd name="connsiteY1" fmla="*/ 0 h 882904"/>
              <a:gd name="connsiteX2" fmla="*/ 8659997 w 8659997"/>
              <a:gd name="connsiteY2" fmla="*/ 882904 h 882904"/>
              <a:gd name="connsiteX3" fmla="*/ 0 w 8659997"/>
              <a:gd name="connsiteY3" fmla="*/ 882904 h 882904"/>
              <a:gd name="connsiteX4" fmla="*/ 0 w 8659997"/>
              <a:gd name="connsiteY4" fmla="*/ 0 h 88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59997" h="882904">
                <a:moveTo>
                  <a:pt x="0" y="0"/>
                </a:moveTo>
                <a:lnTo>
                  <a:pt x="8659997" y="0"/>
                </a:lnTo>
                <a:lnTo>
                  <a:pt x="8659997" y="882904"/>
                </a:lnTo>
                <a:lnTo>
                  <a:pt x="0" y="882904"/>
                </a:lnTo>
                <a:lnTo>
                  <a:pt x="0" y="0"/>
                </a:lnTo>
                <a:close/>
              </a:path>
            </a:pathLst>
          </a:custGeom>
          <a:noFill/>
          <a:ln w="1905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spAutoFit/>
          </a:bodyPr>
          <a:lstStyle/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ru-RU" sz="1600" b="1" kern="1200" dirty="0">
                <a:solidFill>
                  <a:srgbClr val="009CD7"/>
                </a:solidFill>
                <a:latin typeface="PT Sans" panose="020B0503020203020204" pitchFamily="34" charset="-52"/>
                <a:ea typeface="PT Sans" panose="020B0503020203020204" pitchFamily="34" charset="-52"/>
                <a:cs typeface="Segoe UI Light" panose="020B0502040204020203" pitchFamily="34" charset="0"/>
              </a:rPr>
              <a:t>Повышение эффективности проведения клинического исследования</a:t>
            </a:r>
          </a:p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ru-RU" sz="1400" b="0" kern="1200" dirty="0">
                <a:solidFill>
                  <a:srgbClr val="222223"/>
                </a:solidFill>
                <a:latin typeface="PT Sans" panose="020B0503020203020204" pitchFamily="34" charset="-52"/>
              </a:rPr>
              <a:t>Прозрачность процессов, автоматизация рутинных задач, внедрение инструментов мониторинга и анализа хода исследования</a:t>
            </a:r>
            <a:endParaRPr lang="ru-RU" sz="1400" b="0" kern="1200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  <a:cs typeface="Segoe UI Light" panose="020B0502040204020203" pitchFamily="34" charset="0"/>
            </a:endParaRPr>
          </a:p>
        </p:txBody>
      </p:sp>
      <p:sp>
        <p:nvSpPr>
          <p:cNvPr id="28" name="Полилиния: фигура 27">
            <a:extLst>
              <a:ext uri="{FF2B5EF4-FFF2-40B4-BE49-F238E27FC236}">
                <a16:creationId xmlns:a16="http://schemas.microsoft.com/office/drawing/2014/main" id="{817FA943-EC27-3742-7156-4D8227F97B89}"/>
              </a:ext>
            </a:extLst>
          </p:cNvPr>
          <p:cNvSpPr/>
          <p:nvPr/>
        </p:nvSpPr>
        <p:spPr>
          <a:xfrm>
            <a:off x="4133916" y="5186115"/>
            <a:ext cx="7440506" cy="677108"/>
          </a:xfrm>
          <a:custGeom>
            <a:avLst/>
            <a:gdLst>
              <a:gd name="connsiteX0" fmla="*/ 0 w 8659997"/>
              <a:gd name="connsiteY0" fmla="*/ 0 h 882904"/>
              <a:gd name="connsiteX1" fmla="*/ 8659997 w 8659997"/>
              <a:gd name="connsiteY1" fmla="*/ 0 h 882904"/>
              <a:gd name="connsiteX2" fmla="*/ 8659997 w 8659997"/>
              <a:gd name="connsiteY2" fmla="*/ 882904 h 882904"/>
              <a:gd name="connsiteX3" fmla="*/ 0 w 8659997"/>
              <a:gd name="connsiteY3" fmla="*/ 882904 h 882904"/>
              <a:gd name="connsiteX4" fmla="*/ 0 w 8659997"/>
              <a:gd name="connsiteY4" fmla="*/ 0 h 88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59997" h="882904">
                <a:moveTo>
                  <a:pt x="0" y="0"/>
                </a:moveTo>
                <a:lnTo>
                  <a:pt x="8659997" y="0"/>
                </a:lnTo>
                <a:lnTo>
                  <a:pt x="8659997" y="882904"/>
                </a:lnTo>
                <a:lnTo>
                  <a:pt x="0" y="88290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spAutoFit/>
          </a:bodyPr>
          <a:lstStyle/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ru-RU" sz="1600" b="1" kern="1200" dirty="0">
                <a:solidFill>
                  <a:srgbClr val="009CD7"/>
                </a:solidFill>
                <a:latin typeface="PT Sans" panose="020B0503020203020204" pitchFamily="34" charset="-52"/>
                <a:ea typeface="PT Sans" panose="020B0503020203020204" pitchFamily="34" charset="-52"/>
                <a:cs typeface="Segoe UI Light" panose="020B0502040204020203" pitchFamily="34" charset="0"/>
              </a:rPr>
              <a:t>Полностью отечественная разработка</a:t>
            </a:r>
          </a:p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ru-RU" sz="1400" kern="1200" dirty="0">
                <a:solidFill>
                  <a:srgbClr val="222223"/>
                </a:solidFill>
                <a:latin typeface="PT Sans" panose="020B0503020203020204" pitchFamily="34" charset="-52"/>
              </a:rPr>
              <a:t>Платформа разрабатывается государственным учреждением, что обеспечивает устойчивое развитие системы и ее поддержку</a:t>
            </a:r>
            <a:endParaRPr lang="ru-RU" sz="1400" kern="1200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  <a:cs typeface="Segoe UI Light" panose="020B050204020402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A67A6B3-25F9-6235-A06E-BBACED64E3CC}"/>
              </a:ext>
            </a:extLst>
          </p:cNvPr>
          <p:cNvSpPr txBox="1"/>
          <p:nvPr/>
        </p:nvSpPr>
        <p:spPr>
          <a:xfrm>
            <a:off x="4676797" y="3900954"/>
            <a:ext cx="6903494" cy="73148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lvl="0" algn="l" defTabSz="914400" rtl="0" eaLnBrk="1" latinLnBrk="0" hangingPunct="1">
              <a:lnSpc>
                <a:spcPct val="110000"/>
              </a:lnSpc>
            </a:pPr>
            <a:r>
              <a:rPr lang="ru-RU" sz="1600" b="1" kern="1200" dirty="0">
                <a:solidFill>
                  <a:srgbClr val="009CD7"/>
                </a:solidFill>
                <a:latin typeface="PT Sans" panose="020B0503020203020204" pitchFamily="34" charset="-52"/>
                <a:ea typeface="PT Sans" panose="020B0503020203020204" pitchFamily="34" charset="-52"/>
                <a:cs typeface="Segoe UI Light" panose="020B0502040204020203" pitchFamily="34" charset="0"/>
              </a:rPr>
              <a:t>Поддержка многоцентровых исследований</a:t>
            </a:r>
          </a:p>
          <a:p>
            <a:pPr lvl="0">
              <a:lnSpc>
                <a:spcPct val="110000"/>
              </a:lnSpc>
            </a:pPr>
            <a:r>
              <a:rPr lang="ru-RU" sz="1400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  <a:cs typeface="Segoe UI Light" panose="020B0502040204020203" pitchFamily="34" charset="0"/>
              </a:rPr>
              <a:t>Предоставление общего доступа к необходимых для проведения исследований данным и наличие инструментов коммуникации</a:t>
            </a:r>
            <a:endParaRPr lang="ru-RU" sz="1400" kern="1200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  <a:cs typeface="Segoe UI Light" panose="020B05020402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2256C38-1181-57D0-A2EF-A3DF7E0C5864}"/>
              </a:ext>
            </a:extLst>
          </p:cNvPr>
          <p:cNvSpPr txBox="1"/>
          <p:nvPr/>
        </p:nvSpPr>
        <p:spPr>
          <a:xfrm>
            <a:off x="4139785" y="1195755"/>
            <a:ext cx="7440506" cy="9684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600" b="1" kern="1200" dirty="0">
                <a:solidFill>
                  <a:srgbClr val="009CD7"/>
                </a:solidFill>
                <a:latin typeface="PT Sans" panose="020B0503020203020204" pitchFamily="34" charset="-52"/>
                <a:ea typeface="PT Sans" panose="020B0503020203020204" pitchFamily="34" charset="-52"/>
                <a:cs typeface="Segoe UI Light" panose="020B0502040204020203" pitchFamily="34" charset="0"/>
              </a:rPr>
              <a:t>Универсальная платформа для проведения клинических исследований</a:t>
            </a:r>
          </a:p>
          <a:p>
            <a:pPr>
              <a:lnSpc>
                <a:spcPct val="110000"/>
              </a:lnSpc>
            </a:pPr>
            <a:r>
              <a:rPr lang="ru-RU" sz="1400" dirty="0">
                <a:solidFill>
                  <a:srgbClr val="222223"/>
                </a:solidFill>
                <a:latin typeface="PT Sans" panose="020B0503020203020204" pitchFamily="34" charset="-52"/>
              </a:rPr>
              <a:t>Проведение клинических исследований лекарственных препаратов, медицинских изделия и методов лечения, как спонсируемых, так и проводимых инициативно исследовательскими центрами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2325ABA-207E-A8CA-601D-CBD9BAA8BB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83705" y="320033"/>
            <a:ext cx="960000" cy="25263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F750CF3-CF7C-470E-52F9-9A6855106D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395" y="124043"/>
            <a:ext cx="623713" cy="6446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C5A9BC4-A44E-380E-EBA7-7AD69D4EFBA2}"/>
              </a:ext>
            </a:extLst>
          </p:cNvPr>
          <p:cNvSpPr/>
          <p:nvPr/>
        </p:nvSpPr>
        <p:spPr>
          <a:xfrm>
            <a:off x="348294" y="1069734"/>
            <a:ext cx="11495413" cy="942679"/>
          </a:xfrm>
          <a:prstGeom prst="roundRect">
            <a:avLst>
              <a:gd name="adj" fmla="val 23590"/>
            </a:avLst>
          </a:prstGeom>
          <a:gradFill>
            <a:gsLst>
              <a:gs pos="0">
                <a:srgbClr val="36B37E"/>
              </a:gs>
              <a:gs pos="100000">
                <a:srgbClr val="009CD7"/>
              </a:gs>
            </a:gsLst>
            <a:lin ang="3638535" scaled="1"/>
          </a:gradFill>
          <a:ln w="1905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92000" tIns="192000" rIns="192000" bIns="192000" rtlCol="0" anchor="t" anchorCtr="0">
            <a:noAutofit/>
          </a:bodyPr>
          <a:lstStyle/>
          <a:p>
            <a:endParaRPr lang="ru-RU" sz="1867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6" name="Google Shape;116;p31">
            <a:extLst>
              <a:ext uri="{FF2B5EF4-FFF2-40B4-BE49-F238E27FC236}">
                <a16:creationId xmlns:a16="http://schemas.microsoft.com/office/drawing/2014/main" id="{7E9C5E39-89A4-0387-5F83-0BBE1524CFD7}"/>
              </a:ext>
            </a:extLst>
          </p:cNvPr>
          <p:cNvSpPr/>
          <p:nvPr/>
        </p:nvSpPr>
        <p:spPr>
          <a:xfrm>
            <a:off x="11580291" y="6408837"/>
            <a:ext cx="263415" cy="2051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 algn="r">
              <a:tabLst>
                <a:tab pos="0" algn="l"/>
              </a:tabLst>
            </a:pPr>
            <a:fld id="{2BAA5A48-E6AE-4C34-A7FD-AB37F7D40D60}" type="slidenum">
              <a:rPr lang="ru" sz="1333" b="1" spc="-1">
                <a:solidFill>
                  <a:srgbClr val="36B37E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pPr algn="r">
                <a:tabLst>
                  <a:tab pos="0" algn="l"/>
                </a:tabLst>
              </a:pPr>
              <a:t>4</a:t>
            </a:fld>
            <a:endParaRPr lang="ru-RU" sz="1333" b="1" spc="-1" dirty="0">
              <a:solidFill>
                <a:srgbClr val="36B37E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1C891B2B-40BD-65B9-FB8F-91A5F3B5A6F7}"/>
              </a:ext>
            </a:extLst>
          </p:cNvPr>
          <p:cNvSpPr/>
          <p:nvPr/>
        </p:nvSpPr>
        <p:spPr>
          <a:xfrm>
            <a:off x="348293" y="2432017"/>
            <a:ext cx="3606672" cy="1851948"/>
          </a:xfrm>
          <a:prstGeom prst="roundRect">
            <a:avLst>
              <a:gd name="adj" fmla="val 14810"/>
            </a:avLst>
          </a:prstGeom>
          <a:solidFill>
            <a:schemeClr val="bg1"/>
          </a:solidFill>
          <a:ln w="19050">
            <a:solidFill>
              <a:srgbClr val="009CD7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92000" tIns="192000" rIns="192000" bIns="192000" rtlCol="0" anchor="t" anchorCtr="0">
            <a:noAutofit/>
          </a:bodyPr>
          <a:lstStyle/>
          <a:p>
            <a:endParaRPr lang="ru-RU" sz="1867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B64177-B616-C086-5938-B20259DDBFF4}"/>
              </a:ext>
            </a:extLst>
          </p:cNvPr>
          <p:cNvSpPr txBox="1"/>
          <p:nvPr/>
        </p:nvSpPr>
        <p:spPr>
          <a:xfrm>
            <a:off x="499513" y="3423394"/>
            <a:ext cx="3272192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200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Ввод информации об исследовании и составление плана проведения исследования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CC120298-1D5F-B169-33B6-D8468560D666}"/>
              </a:ext>
            </a:extLst>
          </p:cNvPr>
          <p:cNvSpPr/>
          <p:nvPr/>
        </p:nvSpPr>
        <p:spPr>
          <a:xfrm>
            <a:off x="4279115" y="2428202"/>
            <a:ext cx="3606672" cy="1851948"/>
          </a:xfrm>
          <a:prstGeom prst="roundRect">
            <a:avLst>
              <a:gd name="adj" fmla="val 14261"/>
            </a:avLst>
          </a:prstGeom>
          <a:solidFill>
            <a:schemeClr val="bg1"/>
          </a:solidFill>
          <a:ln w="19050">
            <a:solidFill>
              <a:srgbClr val="009CD7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92000" tIns="192000" rIns="192000" bIns="192000" rtlCol="0" anchor="t" anchorCtr="0">
            <a:noAutofit/>
          </a:bodyPr>
          <a:lstStyle/>
          <a:p>
            <a:endParaRPr lang="ru-RU" sz="1867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08D8B892-DEF1-3AF1-0111-F6EA86061E8B}"/>
              </a:ext>
            </a:extLst>
          </p:cNvPr>
          <p:cNvSpPr/>
          <p:nvPr/>
        </p:nvSpPr>
        <p:spPr>
          <a:xfrm>
            <a:off x="8216059" y="2428202"/>
            <a:ext cx="3606672" cy="1851948"/>
          </a:xfrm>
          <a:prstGeom prst="roundRect">
            <a:avLst>
              <a:gd name="adj" fmla="val 14810"/>
            </a:avLst>
          </a:prstGeom>
          <a:solidFill>
            <a:schemeClr val="bg1"/>
          </a:solidFill>
          <a:ln w="19050">
            <a:solidFill>
              <a:srgbClr val="009CD7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92000" tIns="192000" rIns="192000" bIns="192000" rtlCol="0" anchor="t" anchorCtr="0">
            <a:noAutofit/>
          </a:bodyPr>
          <a:lstStyle/>
          <a:p>
            <a:endParaRPr lang="ru-RU" sz="1867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2DA0B01-9315-D7BE-CFBD-F906DDB8ED09}"/>
              </a:ext>
            </a:extLst>
          </p:cNvPr>
          <p:cNvSpPr txBox="1"/>
          <p:nvPr/>
        </p:nvSpPr>
        <p:spPr>
          <a:xfrm>
            <a:off x="4441681" y="3427992"/>
            <a:ext cx="3283825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200" spc="-1" dirty="0">
                <a:solidFill>
                  <a:srgbClr val="222223"/>
                </a:solidFill>
                <a:latin typeface="PT Sans" panose="020B0503020203020204" pitchFamily="34" charset="0"/>
                <a:ea typeface="PT Sans" panose="020B0503020203020204" pitchFamily="34" charset="-52"/>
              </a:rPr>
              <a:t>Ведение реестра участников, автоматическое создание для каждого участника перечня мероприятий, обязательных для прохождения</a:t>
            </a:r>
          </a:p>
          <a:p>
            <a:pPr algn="ctr"/>
            <a:r>
              <a:rPr lang="ru-RU" sz="1200" spc="-1" dirty="0">
                <a:solidFill>
                  <a:srgbClr val="222223"/>
                </a:solidFill>
                <a:latin typeface="PT Sans" panose="020B0503020203020204" pitchFamily="34" charset="0"/>
                <a:ea typeface="PT Sans" panose="020B0503020203020204" pitchFamily="34" charset="-52"/>
              </a:rPr>
              <a:t>в ходе исследования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E95026-10A9-085F-8C98-C87CF8C3139E}"/>
              </a:ext>
            </a:extLst>
          </p:cNvPr>
          <p:cNvSpPr txBox="1"/>
          <p:nvPr/>
        </p:nvSpPr>
        <p:spPr>
          <a:xfrm>
            <a:off x="8362872" y="3422345"/>
            <a:ext cx="3287989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200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Контроль хода проведения исследования, своевременное уведомление о наступающих событиях/рисках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8362C9A2-C65C-EA19-9AC0-FBC885EA994B}"/>
              </a:ext>
            </a:extLst>
          </p:cNvPr>
          <p:cNvSpPr>
            <a:spLocks noChangeAspect="1"/>
          </p:cNvSpPr>
          <p:nvPr/>
        </p:nvSpPr>
        <p:spPr>
          <a:xfrm>
            <a:off x="2050332" y="2336017"/>
            <a:ext cx="192000" cy="192000"/>
          </a:xfrm>
          <a:prstGeom prst="ellipse">
            <a:avLst/>
          </a:prstGeom>
          <a:solidFill>
            <a:srgbClr val="009CD7"/>
          </a:solidFill>
          <a:ln>
            <a:solidFill>
              <a:srgbClr val="009CD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B8F2F3D2-EDD8-96C5-3A52-30E15ED1C4AF}"/>
              </a:ext>
            </a:extLst>
          </p:cNvPr>
          <p:cNvCxnSpPr>
            <a:cxnSpLocks/>
            <a:stCxn id="21" idx="0"/>
          </p:cNvCxnSpPr>
          <p:nvPr/>
        </p:nvCxnSpPr>
        <p:spPr>
          <a:xfrm flipV="1">
            <a:off x="2146332" y="2012413"/>
            <a:ext cx="0" cy="323604"/>
          </a:xfrm>
          <a:prstGeom prst="straightConnector1">
            <a:avLst/>
          </a:prstGeom>
          <a:ln w="19050">
            <a:solidFill>
              <a:srgbClr val="009CD7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Овал 24">
            <a:extLst>
              <a:ext uri="{FF2B5EF4-FFF2-40B4-BE49-F238E27FC236}">
                <a16:creationId xmlns:a16="http://schemas.microsoft.com/office/drawing/2014/main" id="{6B6CCF95-80F5-51B8-3F21-E7DF8B6D2ECB}"/>
              </a:ext>
            </a:extLst>
          </p:cNvPr>
          <p:cNvSpPr>
            <a:spLocks noChangeAspect="1"/>
          </p:cNvSpPr>
          <p:nvPr/>
        </p:nvSpPr>
        <p:spPr>
          <a:xfrm>
            <a:off x="6000000" y="2332202"/>
            <a:ext cx="192000" cy="192000"/>
          </a:xfrm>
          <a:prstGeom prst="ellipse">
            <a:avLst/>
          </a:prstGeom>
          <a:solidFill>
            <a:srgbClr val="009CD7"/>
          </a:solidFill>
          <a:ln>
            <a:solidFill>
              <a:srgbClr val="009CD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7A3E0092-5D60-463F-9853-03C0DCD0F6A8}"/>
              </a:ext>
            </a:extLst>
          </p:cNvPr>
          <p:cNvCxnSpPr>
            <a:cxnSpLocks/>
            <a:stCxn id="25" idx="0"/>
            <a:endCxn id="7" idx="2"/>
          </p:cNvCxnSpPr>
          <p:nvPr/>
        </p:nvCxnSpPr>
        <p:spPr>
          <a:xfrm flipV="1">
            <a:off x="6096000" y="2012413"/>
            <a:ext cx="1" cy="319789"/>
          </a:xfrm>
          <a:prstGeom prst="straightConnector1">
            <a:avLst/>
          </a:prstGeom>
          <a:ln w="19050">
            <a:solidFill>
              <a:srgbClr val="009CD7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Овал 26">
            <a:extLst>
              <a:ext uri="{FF2B5EF4-FFF2-40B4-BE49-F238E27FC236}">
                <a16:creationId xmlns:a16="http://schemas.microsoft.com/office/drawing/2014/main" id="{2A2972F5-BCF0-9186-2FBB-550DD034C061}"/>
              </a:ext>
            </a:extLst>
          </p:cNvPr>
          <p:cNvSpPr>
            <a:spLocks noChangeAspect="1"/>
          </p:cNvSpPr>
          <p:nvPr/>
        </p:nvSpPr>
        <p:spPr>
          <a:xfrm>
            <a:off x="9944369" y="2332202"/>
            <a:ext cx="192000" cy="192000"/>
          </a:xfrm>
          <a:prstGeom prst="ellipse">
            <a:avLst/>
          </a:prstGeom>
          <a:solidFill>
            <a:srgbClr val="009CD7"/>
          </a:solidFill>
          <a:ln>
            <a:solidFill>
              <a:srgbClr val="009CD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2D076B90-985A-CC09-E118-A42F0F0081A9}"/>
              </a:ext>
            </a:extLst>
          </p:cNvPr>
          <p:cNvCxnSpPr>
            <a:cxnSpLocks/>
            <a:stCxn id="27" idx="0"/>
          </p:cNvCxnSpPr>
          <p:nvPr/>
        </p:nvCxnSpPr>
        <p:spPr>
          <a:xfrm flipV="1">
            <a:off x="10040369" y="2012413"/>
            <a:ext cx="0" cy="319789"/>
          </a:xfrm>
          <a:prstGeom prst="straightConnector1">
            <a:avLst/>
          </a:prstGeom>
          <a:ln w="19050">
            <a:solidFill>
              <a:srgbClr val="009CD7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1" name="Овал 260">
            <a:extLst>
              <a:ext uri="{FF2B5EF4-FFF2-40B4-BE49-F238E27FC236}">
                <a16:creationId xmlns:a16="http://schemas.microsoft.com/office/drawing/2014/main" id="{76DA1932-BE03-4C1C-4559-0C00656905B4}"/>
              </a:ext>
            </a:extLst>
          </p:cNvPr>
          <p:cNvSpPr>
            <a:spLocks noChangeAspect="1"/>
          </p:cNvSpPr>
          <p:nvPr/>
        </p:nvSpPr>
        <p:spPr>
          <a:xfrm>
            <a:off x="5804049" y="2610418"/>
            <a:ext cx="576000" cy="576000"/>
          </a:xfrm>
          <a:prstGeom prst="ellipse">
            <a:avLst/>
          </a:prstGeom>
          <a:gradFill>
            <a:gsLst>
              <a:gs pos="0">
                <a:srgbClr val="36B37E"/>
              </a:gs>
              <a:gs pos="100000">
                <a:srgbClr val="009CD7"/>
              </a:gs>
            </a:gsLst>
            <a:lin ang="3638535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262" name="Овал 261">
            <a:extLst>
              <a:ext uri="{FF2B5EF4-FFF2-40B4-BE49-F238E27FC236}">
                <a16:creationId xmlns:a16="http://schemas.microsoft.com/office/drawing/2014/main" id="{9A6C254E-18A8-102A-9894-74D5D2C906CA}"/>
              </a:ext>
            </a:extLst>
          </p:cNvPr>
          <p:cNvSpPr>
            <a:spLocks noChangeAspect="1"/>
          </p:cNvSpPr>
          <p:nvPr/>
        </p:nvSpPr>
        <p:spPr>
          <a:xfrm>
            <a:off x="9757668" y="2610418"/>
            <a:ext cx="576000" cy="576000"/>
          </a:xfrm>
          <a:prstGeom prst="ellipse">
            <a:avLst/>
          </a:prstGeom>
          <a:gradFill>
            <a:gsLst>
              <a:gs pos="0">
                <a:srgbClr val="36B37E"/>
              </a:gs>
              <a:gs pos="100000">
                <a:srgbClr val="009CD7"/>
              </a:gs>
            </a:gsLst>
            <a:lin ang="3638535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263" name="Овал 262">
            <a:extLst>
              <a:ext uri="{FF2B5EF4-FFF2-40B4-BE49-F238E27FC236}">
                <a16:creationId xmlns:a16="http://schemas.microsoft.com/office/drawing/2014/main" id="{11EED789-4FDB-B9A7-E5B3-0B3E6552883C}"/>
              </a:ext>
            </a:extLst>
          </p:cNvPr>
          <p:cNvSpPr>
            <a:spLocks noChangeAspect="1"/>
          </p:cNvSpPr>
          <p:nvPr/>
        </p:nvSpPr>
        <p:spPr>
          <a:xfrm>
            <a:off x="1858332" y="2611819"/>
            <a:ext cx="576000" cy="576000"/>
          </a:xfrm>
          <a:prstGeom prst="ellipse">
            <a:avLst/>
          </a:prstGeom>
          <a:gradFill>
            <a:gsLst>
              <a:gs pos="0">
                <a:srgbClr val="36B37E"/>
              </a:gs>
              <a:gs pos="100000">
                <a:srgbClr val="009CD7"/>
              </a:gs>
            </a:gsLst>
            <a:lin ang="3638535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266" name="Freeform 175">
            <a:extLst>
              <a:ext uri="{FF2B5EF4-FFF2-40B4-BE49-F238E27FC236}">
                <a16:creationId xmlns:a16="http://schemas.microsoft.com/office/drawing/2014/main" id="{8DFD3302-B95F-CF6A-8E14-4BF64F311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5906" y="2762320"/>
            <a:ext cx="319884" cy="276392"/>
          </a:xfrm>
          <a:custGeom>
            <a:avLst/>
            <a:gdLst>
              <a:gd name="T0" fmla="*/ 353 w 619"/>
              <a:gd name="T1" fmla="*/ 324 h 634"/>
              <a:gd name="T2" fmla="*/ 353 w 619"/>
              <a:gd name="T3" fmla="*/ 324 h 634"/>
              <a:gd name="T4" fmla="*/ 383 w 619"/>
              <a:gd name="T5" fmla="*/ 191 h 634"/>
              <a:gd name="T6" fmla="*/ 206 w 619"/>
              <a:gd name="T7" fmla="*/ 0 h 634"/>
              <a:gd name="T8" fmla="*/ 29 w 619"/>
              <a:gd name="T9" fmla="*/ 191 h 634"/>
              <a:gd name="T10" fmla="*/ 73 w 619"/>
              <a:gd name="T11" fmla="*/ 324 h 634"/>
              <a:gd name="T12" fmla="*/ 0 w 619"/>
              <a:gd name="T13" fmla="*/ 427 h 634"/>
              <a:gd name="T14" fmla="*/ 0 w 619"/>
              <a:gd name="T15" fmla="*/ 515 h 634"/>
              <a:gd name="T16" fmla="*/ 118 w 619"/>
              <a:gd name="T17" fmla="*/ 633 h 634"/>
              <a:gd name="T18" fmla="*/ 309 w 619"/>
              <a:gd name="T19" fmla="*/ 633 h 634"/>
              <a:gd name="T20" fmla="*/ 427 w 619"/>
              <a:gd name="T21" fmla="*/ 515 h 634"/>
              <a:gd name="T22" fmla="*/ 427 w 619"/>
              <a:gd name="T23" fmla="*/ 427 h 634"/>
              <a:gd name="T24" fmla="*/ 353 w 619"/>
              <a:gd name="T25" fmla="*/ 324 h 634"/>
              <a:gd name="T26" fmla="*/ 73 w 619"/>
              <a:gd name="T27" fmla="*/ 191 h 634"/>
              <a:gd name="T28" fmla="*/ 73 w 619"/>
              <a:gd name="T29" fmla="*/ 191 h 634"/>
              <a:gd name="T30" fmla="*/ 206 w 619"/>
              <a:gd name="T31" fmla="*/ 44 h 634"/>
              <a:gd name="T32" fmla="*/ 353 w 619"/>
              <a:gd name="T33" fmla="*/ 191 h 634"/>
              <a:gd name="T34" fmla="*/ 206 w 619"/>
              <a:gd name="T35" fmla="*/ 353 h 634"/>
              <a:gd name="T36" fmla="*/ 73 w 619"/>
              <a:gd name="T37" fmla="*/ 191 h 634"/>
              <a:gd name="T38" fmla="*/ 383 w 619"/>
              <a:gd name="T39" fmla="*/ 501 h 634"/>
              <a:gd name="T40" fmla="*/ 383 w 619"/>
              <a:gd name="T41" fmla="*/ 501 h 634"/>
              <a:gd name="T42" fmla="*/ 294 w 619"/>
              <a:gd name="T43" fmla="*/ 589 h 634"/>
              <a:gd name="T44" fmla="*/ 132 w 619"/>
              <a:gd name="T45" fmla="*/ 589 h 634"/>
              <a:gd name="T46" fmla="*/ 29 w 619"/>
              <a:gd name="T47" fmla="*/ 501 h 634"/>
              <a:gd name="T48" fmla="*/ 29 w 619"/>
              <a:gd name="T49" fmla="*/ 442 h 634"/>
              <a:gd name="T50" fmla="*/ 103 w 619"/>
              <a:gd name="T51" fmla="*/ 353 h 634"/>
              <a:gd name="T52" fmla="*/ 206 w 619"/>
              <a:gd name="T53" fmla="*/ 398 h 634"/>
              <a:gd name="T54" fmla="*/ 309 w 619"/>
              <a:gd name="T55" fmla="*/ 353 h 634"/>
              <a:gd name="T56" fmla="*/ 383 w 619"/>
              <a:gd name="T57" fmla="*/ 442 h 634"/>
              <a:gd name="T58" fmla="*/ 383 w 619"/>
              <a:gd name="T59" fmla="*/ 501 h 634"/>
              <a:gd name="T60" fmla="*/ 441 w 619"/>
              <a:gd name="T61" fmla="*/ 162 h 634"/>
              <a:gd name="T62" fmla="*/ 441 w 619"/>
              <a:gd name="T63" fmla="*/ 162 h 634"/>
              <a:gd name="T64" fmla="*/ 603 w 619"/>
              <a:gd name="T65" fmla="*/ 162 h 634"/>
              <a:gd name="T66" fmla="*/ 618 w 619"/>
              <a:gd name="T67" fmla="*/ 132 h 634"/>
              <a:gd name="T68" fmla="*/ 603 w 619"/>
              <a:gd name="T69" fmla="*/ 118 h 634"/>
              <a:gd name="T70" fmla="*/ 441 w 619"/>
              <a:gd name="T71" fmla="*/ 118 h 634"/>
              <a:gd name="T72" fmla="*/ 427 w 619"/>
              <a:gd name="T73" fmla="*/ 132 h 634"/>
              <a:gd name="T74" fmla="*/ 441 w 619"/>
              <a:gd name="T75" fmla="*/ 162 h 634"/>
              <a:gd name="T76" fmla="*/ 603 w 619"/>
              <a:gd name="T77" fmla="*/ 471 h 634"/>
              <a:gd name="T78" fmla="*/ 603 w 619"/>
              <a:gd name="T79" fmla="*/ 471 h 634"/>
              <a:gd name="T80" fmla="*/ 486 w 619"/>
              <a:gd name="T81" fmla="*/ 471 h 634"/>
              <a:gd name="T82" fmla="*/ 471 w 619"/>
              <a:gd name="T83" fmla="*/ 486 h 634"/>
              <a:gd name="T84" fmla="*/ 486 w 619"/>
              <a:gd name="T85" fmla="*/ 515 h 634"/>
              <a:gd name="T86" fmla="*/ 603 w 619"/>
              <a:gd name="T87" fmla="*/ 515 h 634"/>
              <a:gd name="T88" fmla="*/ 618 w 619"/>
              <a:gd name="T89" fmla="*/ 486 h 634"/>
              <a:gd name="T90" fmla="*/ 603 w 619"/>
              <a:gd name="T91" fmla="*/ 471 h 634"/>
              <a:gd name="T92" fmla="*/ 603 w 619"/>
              <a:gd name="T93" fmla="*/ 236 h 634"/>
              <a:gd name="T94" fmla="*/ 603 w 619"/>
              <a:gd name="T95" fmla="*/ 236 h 634"/>
              <a:gd name="T96" fmla="*/ 441 w 619"/>
              <a:gd name="T97" fmla="*/ 236 h 634"/>
              <a:gd name="T98" fmla="*/ 427 w 619"/>
              <a:gd name="T99" fmla="*/ 250 h 634"/>
              <a:gd name="T100" fmla="*/ 441 w 619"/>
              <a:gd name="T101" fmla="*/ 280 h 634"/>
              <a:gd name="T102" fmla="*/ 603 w 619"/>
              <a:gd name="T103" fmla="*/ 280 h 634"/>
              <a:gd name="T104" fmla="*/ 618 w 619"/>
              <a:gd name="T105" fmla="*/ 250 h 634"/>
              <a:gd name="T106" fmla="*/ 603 w 619"/>
              <a:gd name="T107" fmla="*/ 236 h 634"/>
              <a:gd name="T108" fmla="*/ 603 w 619"/>
              <a:gd name="T109" fmla="*/ 353 h 634"/>
              <a:gd name="T110" fmla="*/ 603 w 619"/>
              <a:gd name="T111" fmla="*/ 353 h 634"/>
              <a:gd name="T112" fmla="*/ 486 w 619"/>
              <a:gd name="T113" fmla="*/ 353 h 634"/>
              <a:gd name="T114" fmla="*/ 471 w 619"/>
              <a:gd name="T115" fmla="*/ 368 h 634"/>
              <a:gd name="T116" fmla="*/ 486 w 619"/>
              <a:gd name="T117" fmla="*/ 398 h 634"/>
              <a:gd name="T118" fmla="*/ 603 w 619"/>
              <a:gd name="T119" fmla="*/ 398 h 634"/>
              <a:gd name="T120" fmla="*/ 618 w 619"/>
              <a:gd name="T121" fmla="*/ 368 h 634"/>
              <a:gd name="T122" fmla="*/ 603 w 619"/>
              <a:gd name="T123" fmla="*/ 353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19" h="634">
                <a:moveTo>
                  <a:pt x="353" y="324"/>
                </a:moveTo>
                <a:lnTo>
                  <a:pt x="353" y="324"/>
                </a:lnTo>
                <a:cubicBezTo>
                  <a:pt x="368" y="280"/>
                  <a:pt x="383" y="250"/>
                  <a:pt x="383" y="191"/>
                </a:cubicBezTo>
                <a:cubicBezTo>
                  <a:pt x="383" y="89"/>
                  <a:pt x="309" y="0"/>
                  <a:pt x="206" y="0"/>
                </a:cubicBezTo>
                <a:cubicBezTo>
                  <a:pt x="118" y="0"/>
                  <a:pt x="29" y="89"/>
                  <a:pt x="29" y="191"/>
                </a:cubicBezTo>
                <a:cubicBezTo>
                  <a:pt x="29" y="250"/>
                  <a:pt x="44" y="280"/>
                  <a:pt x="73" y="324"/>
                </a:cubicBezTo>
                <a:cubicBezTo>
                  <a:pt x="29" y="339"/>
                  <a:pt x="0" y="383"/>
                  <a:pt x="0" y="427"/>
                </a:cubicBezTo>
                <a:cubicBezTo>
                  <a:pt x="0" y="515"/>
                  <a:pt x="0" y="515"/>
                  <a:pt x="0" y="515"/>
                </a:cubicBezTo>
                <a:cubicBezTo>
                  <a:pt x="0" y="574"/>
                  <a:pt x="44" y="633"/>
                  <a:pt x="118" y="633"/>
                </a:cubicBezTo>
                <a:cubicBezTo>
                  <a:pt x="309" y="633"/>
                  <a:pt x="309" y="633"/>
                  <a:pt x="309" y="633"/>
                </a:cubicBezTo>
                <a:cubicBezTo>
                  <a:pt x="368" y="633"/>
                  <a:pt x="427" y="574"/>
                  <a:pt x="427" y="515"/>
                </a:cubicBezTo>
                <a:cubicBezTo>
                  <a:pt x="427" y="427"/>
                  <a:pt x="427" y="427"/>
                  <a:pt x="427" y="427"/>
                </a:cubicBezTo>
                <a:cubicBezTo>
                  <a:pt x="427" y="383"/>
                  <a:pt x="398" y="339"/>
                  <a:pt x="353" y="324"/>
                </a:cubicBezTo>
                <a:close/>
                <a:moveTo>
                  <a:pt x="73" y="191"/>
                </a:moveTo>
                <a:lnTo>
                  <a:pt x="73" y="191"/>
                </a:lnTo>
                <a:cubicBezTo>
                  <a:pt x="73" y="103"/>
                  <a:pt x="132" y="44"/>
                  <a:pt x="206" y="44"/>
                </a:cubicBezTo>
                <a:cubicBezTo>
                  <a:pt x="280" y="44"/>
                  <a:pt x="353" y="103"/>
                  <a:pt x="353" y="191"/>
                </a:cubicBezTo>
                <a:cubicBezTo>
                  <a:pt x="353" y="280"/>
                  <a:pt x="280" y="353"/>
                  <a:pt x="206" y="353"/>
                </a:cubicBezTo>
                <a:cubicBezTo>
                  <a:pt x="132" y="353"/>
                  <a:pt x="73" y="280"/>
                  <a:pt x="73" y="191"/>
                </a:cubicBezTo>
                <a:close/>
                <a:moveTo>
                  <a:pt x="383" y="501"/>
                </a:moveTo>
                <a:lnTo>
                  <a:pt x="383" y="501"/>
                </a:lnTo>
                <a:cubicBezTo>
                  <a:pt x="383" y="545"/>
                  <a:pt x="339" y="589"/>
                  <a:pt x="294" y="589"/>
                </a:cubicBezTo>
                <a:cubicBezTo>
                  <a:pt x="132" y="589"/>
                  <a:pt x="132" y="589"/>
                  <a:pt x="132" y="589"/>
                </a:cubicBezTo>
                <a:cubicBezTo>
                  <a:pt x="73" y="589"/>
                  <a:pt x="29" y="545"/>
                  <a:pt x="29" y="501"/>
                </a:cubicBezTo>
                <a:cubicBezTo>
                  <a:pt x="29" y="442"/>
                  <a:pt x="29" y="442"/>
                  <a:pt x="29" y="442"/>
                </a:cubicBezTo>
                <a:cubicBezTo>
                  <a:pt x="29" y="398"/>
                  <a:pt x="59" y="368"/>
                  <a:pt x="103" y="353"/>
                </a:cubicBezTo>
                <a:cubicBezTo>
                  <a:pt x="132" y="383"/>
                  <a:pt x="177" y="398"/>
                  <a:pt x="206" y="398"/>
                </a:cubicBezTo>
                <a:cubicBezTo>
                  <a:pt x="250" y="398"/>
                  <a:pt x="280" y="383"/>
                  <a:pt x="309" y="353"/>
                </a:cubicBezTo>
                <a:cubicBezTo>
                  <a:pt x="353" y="368"/>
                  <a:pt x="383" y="398"/>
                  <a:pt x="383" y="442"/>
                </a:cubicBezTo>
                <a:lnTo>
                  <a:pt x="383" y="501"/>
                </a:lnTo>
                <a:close/>
                <a:moveTo>
                  <a:pt x="441" y="162"/>
                </a:moveTo>
                <a:lnTo>
                  <a:pt x="441" y="162"/>
                </a:lnTo>
                <a:cubicBezTo>
                  <a:pt x="603" y="162"/>
                  <a:pt x="603" y="162"/>
                  <a:pt x="603" y="162"/>
                </a:cubicBezTo>
                <a:cubicBezTo>
                  <a:pt x="618" y="162"/>
                  <a:pt x="618" y="148"/>
                  <a:pt x="618" y="132"/>
                </a:cubicBezTo>
                <a:cubicBezTo>
                  <a:pt x="618" y="132"/>
                  <a:pt x="618" y="118"/>
                  <a:pt x="603" y="118"/>
                </a:cubicBezTo>
                <a:cubicBezTo>
                  <a:pt x="441" y="118"/>
                  <a:pt x="441" y="118"/>
                  <a:pt x="441" y="118"/>
                </a:cubicBezTo>
                <a:lnTo>
                  <a:pt x="427" y="132"/>
                </a:lnTo>
                <a:cubicBezTo>
                  <a:pt x="427" y="148"/>
                  <a:pt x="441" y="162"/>
                  <a:pt x="441" y="162"/>
                </a:cubicBezTo>
                <a:close/>
                <a:moveTo>
                  <a:pt x="603" y="471"/>
                </a:moveTo>
                <a:lnTo>
                  <a:pt x="603" y="471"/>
                </a:lnTo>
                <a:cubicBezTo>
                  <a:pt x="486" y="471"/>
                  <a:pt x="486" y="471"/>
                  <a:pt x="486" y="471"/>
                </a:cubicBezTo>
                <a:cubicBezTo>
                  <a:pt x="471" y="471"/>
                  <a:pt x="471" y="486"/>
                  <a:pt x="471" y="486"/>
                </a:cubicBezTo>
                <a:cubicBezTo>
                  <a:pt x="471" y="501"/>
                  <a:pt x="471" y="515"/>
                  <a:pt x="486" y="515"/>
                </a:cubicBezTo>
                <a:cubicBezTo>
                  <a:pt x="603" y="515"/>
                  <a:pt x="603" y="515"/>
                  <a:pt x="603" y="515"/>
                </a:cubicBezTo>
                <a:cubicBezTo>
                  <a:pt x="618" y="515"/>
                  <a:pt x="618" y="501"/>
                  <a:pt x="618" y="486"/>
                </a:cubicBezTo>
                <a:cubicBezTo>
                  <a:pt x="618" y="486"/>
                  <a:pt x="618" y="471"/>
                  <a:pt x="603" y="471"/>
                </a:cubicBezTo>
                <a:close/>
                <a:moveTo>
                  <a:pt x="603" y="236"/>
                </a:moveTo>
                <a:lnTo>
                  <a:pt x="603" y="236"/>
                </a:lnTo>
                <a:cubicBezTo>
                  <a:pt x="441" y="236"/>
                  <a:pt x="441" y="236"/>
                  <a:pt x="441" y="236"/>
                </a:cubicBezTo>
                <a:lnTo>
                  <a:pt x="427" y="250"/>
                </a:lnTo>
                <a:cubicBezTo>
                  <a:pt x="427" y="265"/>
                  <a:pt x="441" y="280"/>
                  <a:pt x="441" y="280"/>
                </a:cubicBezTo>
                <a:cubicBezTo>
                  <a:pt x="603" y="280"/>
                  <a:pt x="603" y="280"/>
                  <a:pt x="603" y="280"/>
                </a:cubicBezTo>
                <a:cubicBezTo>
                  <a:pt x="618" y="280"/>
                  <a:pt x="618" y="265"/>
                  <a:pt x="618" y="250"/>
                </a:cubicBezTo>
                <a:cubicBezTo>
                  <a:pt x="618" y="250"/>
                  <a:pt x="618" y="236"/>
                  <a:pt x="603" y="236"/>
                </a:cubicBezTo>
                <a:close/>
                <a:moveTo>
                  <a:pt x="603" y="353"/>
                </a:moveTo>
                <a:lnTo>
                  <a:pt x="603" y="353"/>
                </a:lnTo>
                <a:cubicBezTo>
                  <a:pt x="486" y="353"/>
                  <a:pt x="486" y="353"/>
                  <a:pt x="486" y="353"/>
                </a:cubicBezTo>
                <a:cubicBezTo>
                  <a:pt x="471" y="353"/>
                  <a:pt x="471" y="368"/>
                  <a:pt x="471" y="368"/>
                </a:cubicBezTo>
                <a:cubicBezTo>
                  <a:pt x="471" y="383"/>
                  <a:pt x="471" y="398"/>
                  <a:pt x="486" y="398"/>
                </a:cubicBezTo>
                <a:cubicBezTo>
                  <a:pt x="603" y="398"/>
                  <a:pt x="603" y="398"/>
                  <a:pt x="603" y="398"/>
                </a:cubicBezTo>
                <a:cubicBezTo>
                  <a:pt x="618" y="398"/>
                  <a:pt x="618" y="383"/>
                  <a:pt x="618" y="368"/>
                </a:cubicBezTo>
                <a:cubicBezTo>
                  <a:pt x="618" y="368"/>
                  <a:pt x="618" y="353"/>
                  <a:pt x="603" y="3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lIns="121908" tIns="60955" rIns="121908" bIns="60955" anchor="ctr"/>
          <a:lstStyle/>
          <a:p>
            <a:pPr>
              <a:defRPr/>
            </a:pPr>
            <a:endParaRPr lang="en-US" sz="2400" dirty="0"/>
          </a:p>
        </p:txBody>
      </p:sp>
      <p:grpSp>
        <p:nvGrpSpPr>
          <p:cNvPr id="270" name="Google Shape;10189;p62">
            <a:extLst>
              <a:ext uri="{FF2B5EF4-FFF2-40B4-BE49-F238E27FC236}">
                <a16:creationId xmlns:a16="http://schemas.microsoft.com/office/drawing/2014/main" id="{F8625FCA-610B-A06C-A7A8-40138F954826}"/>
              </a:ext>
            </a:extLst>
          </p:cNvPr>
          <p:cNvGrpSpPr/>
          <p:nvPr/>
        </p:nvGrpSpPr>
        <p:grpSpPr>
          <a:xfrm>
            <a:off x="2011046" y="2741030"/>
            <a:ext cx="288000" cy="288000"/>
            <a:chOff x="-25477800" y="2357750"/>
            <a:chExt cx="298525" cy="278050"/>
          </a:xfrm>
          <a:solidFill>
            <a:schemeClr val="bg1"/>
          </a:solidFill>
        </p:grpSpPr>
        <p:sp>
          <p:nvSpPr>
            <p:cNvPr id="271" name="Google Shape;10190;p62">
              <a:extLst>
                <a:ext uri="{FF2B5EF4-FFF2-40B4-BE49-F238E27FC236}">
                  <a16:creationId xmlns:a16="http://schemas.microsoft.com/office/drawing/2014/main" id="{DDE70CB8-9113-686D-4EDA-BA211F5572B8}"/>
                </a:ext>
              </a:extLst>
            </p:cNvPr>
            <p:cNvSpPr/>
            <p:nvPr/>
          </p:nvSpPr>
          <p:spPr>
            <a:xfrm>
              <a:off x="-25477800" y="2357750"/>
              <a:ext cx="298525" cy="278050"/>
            </a:xfrm>
            <a:custGeom>
              <a:avLst/>
              <a:gdLst/>
              <a:ahLst/>
              <a:cxnLst/>
              <a:rect l="l" t="t" r="r" b="b"/>
              <a:pathLst>
                <a:path w="11941" h="11122" extrusionOk="0">
                  <a:moveTo>
                    <a:pt x="7057" y="1229"/>
                  </a:moveTo>
                  <a:lnTo>
                    <a:pt x="7971" y="2143"/>
                  </a:lnTo>
                  <a:lnTo>
                    <a:pt x="7057" y="2143"/>
                  </a:lnTo>
                  <a:lnTo>
                    <a:pt x="7057" y="1229"/>
                  </a:lnTo>
                  <a:close/>
                  <a:moveTo>
                    <a:pt x="6333" y="756"/>
                  </a:moveTo>
                  <a:lnTo>
                    <a:pt x="6333" y="2489"/>
                  </a:lnTo>
                  <a:cubicBezTo>
                    <a:pt x="6333" y="2678"/>
                    <a:pt x="6490" y="2836"/>
                    <a:pt x="6679" y="2836"/>
                  </a:cubicBezTo>
                  <a:lnTo>
                    <a:pt x="8412" y="2836"/>
                  </a:lnTo>
                  <a:lnTo>
                    <a:pt x="8412" y="4946"/>
                  </a:lnTo>
                  <a:lnTo>
                    <a:pt x="7593" y="4946"/>
                  </a:lnTo>
                  <a:lnTo>
                    <a:pt x="7215" y="4096"/>
                  </a:lnTo>
                  <a:cubicBezTo>
                    <a:pt x="7026" y="3749"/>
                    <a:pt x="6648" y="3529"/>
                    <a:pt x="6270" y="3529"/>
                  </a:cubicBezTo>
                  <a:lnTo>
                    <a:pt x="3245" y="3529"/>
                  </a:lnTo>
                  <a:cubicBezTo>
                    <a:pt x="3119" y="3529"/>
                    <a:pt x="2993" y="3560"/>
                    <a:pt x="2867" y="3592"/>
                  </a:cubicBezTo>
                  <a:lnTo>
                    <a:pt x="2867" y="756"/>
                  </a:lnTo>
                  <a:close/>
                  <a:moveTo>
                    <a:pt x="10901" y="6994"/>
                  </a:moveTo>
                  <a:cubicBezTo>
                    <a:pt x="11027" y="6994"/>
                    <a:pt x="11090" y="7026"/>
                    <a:pt x="11184" y="7089"/>
                  </a:cubicBezTo>
                  <a:cubicBezTo>
                    <a:pt x="11247" y="7183"/>
                    <a:pt x="11247" y="7246"/>
                    <a:pt x="11247" y="7372"/>
                  </a:cubicBezTo>
                  <a:lnTo>
                    <a:pt x="10995" y="9105"/>
                  </a:lnTo>
                  <a:lnTo>
                    <a:pt x="10428" y="6994"/>
                  </a:lnTo>
                  <a:close/>
                  <a:moveTo>
                    <a:pt x="6270" y="4190"/>
                  </a:moveTo>
                  <a:cubicBezTo>
                    <a:pt x="6364" y="4190"/>
                    <a:pt x="6490" y="4253"/>
                    <a:pt x="6585" y="4379"/>
                  </a:cubicBezTo>
                  <a:lnTo>
                    <a:pt x="7089" y="5356"/>
                  </a:lnTo>
                  <a:cubicBezTo>
                    <a:pt x="7120" y="5482"/>
                    <a:pt x="7278" y="5577"/>
                    <a:pt x="7404" y="5577"/>
                  </a:cubicBezTo>
                  <a:lnTo>
                    <a:pt x="9105" y="5577"/>
                  </a:lnTo>
                  <a:cubicBezTo>
                    <a:pt x="9262" y="5577"/>
                    <a:pt x="9420" y="5671"/>
                    <a:pt x="9452" y="5829"/>
                  </a:cubicBezTo>
                  <a:lnTo>
                    <a:pt x="10586" y="10397"/>
                  </a:lnTo>
                  <a:lnTo>
                    <a:pt x="2205" y="10397"/>
                  </a:lnTo>
                  <a:lnTo>
                    <a:pt x="2205" y="10460"/>
                  </a:lnTo>
                  <a:cubicBezTo>
                    <a:pt x="2048" y="10460"/>
                    <a:pt x="1890" y="10334"/>
                    <a:pt x="1859" y="10176"/>
                  </a:cubicBezTo>
                  <a:lnTo>
                    <a:pt x="788" y="5986"/>
                  </a:lnTo>
                  <a:cubicBezTo>
                    <a:pt x="756" y="5892"/>
                    <a:pt x="788" y="5797"/>
                    <a:pt x="851" y="5734"/>
                  </a:cubicBezTo>
                  <a:cubicBezTo>
                    <a:pt x="945" y="5640"/>
                    <a:pt x="1008" y="5608"/>
                    <a:pt x="1134" y="5608"/>
                  </a:cubicBezTo>
                  <a:lnTo>
                    <a:pt x="2520" y="5608"/>
                  </a:lnTo>
                  <a:cubicBezTo>
                    <a:pt x="2709" y="5608"/>
                    <a:pt x="2867" y="5451"/>
                    <a:pt x="2867" y="5262"/>
                  </a:cubicBezTo>
                  <a:lnTo>
                    <a:pt x="2867" y="4537"/>
                  </a:lnTo>
                  <a:cubicBezTo>
                    <a:pt x="2867" y="4348"/>
                    <a:pt x="3025" y="4190"/>
                    <a:pt x="3214" y="4190"/>
                  </a:cubicBezTo>
                  <a:close/>
                  <a:moveTo>
                    <a:pt x="2489" y="0"/>
                  </a:moveTo>
                  <a:cubicBezTo>
                    <a:pt x="2268" y="0"/>
                    <a:pt x="2111" y="158"/>
                    <a:pt x="2111" y="378"/>
                  </a:cubicBezTo>
                  <a:lnTo>
                    <a:pt x="2111" y="4537"/>
                  </a:lnTo>
                  <a:lnTo>
                    <a:pt x="2111" y="4883"/>
                  </a:lnTo>
                  <a:lnTo>
                    <a:pt x="1103" y="4883"/>
                  </a:lnTo>
                  <a:cubicBezTo>
                    <a:pt x="788" y="4883"/>
                    <a:pt x="473" y="5041"/>
                    <a:pt x="284" y="5293"/>
                  </a:cubicBezTo>
                  <a:cubicBezTo>
                    <a:pt x="63" y="5514"/>
                    <a:pt x="0" y="5829"/>
                    <a:pt x="63" y="6144"/>
                  </a:cubicBezTo>
                  <a:lnTo>
                    <a:pt x="1134" y="10334"/>
                  </a:lnTo>
                  <a:cubicBezTo>
                    <a:pt x="1260" y="10806"/>
                    <a:pt x="1701" y="11121"/>
                    <a:pt x="2174" y="11121"/>
                  </a:cubicBezTo>
                  <a:lnTo>
                    <a:pt x="10995" y="11121"/>
                  </a:lnTo>
                  <a:cubicBezTo>
                    <a:pt x="11153" y="11121"/>
                    <a:pt x="11310" y="10995"/>
                    <a:pt x="11342" y="10838"/>
                  </a:cubicBezTo>
                  <a:lnTo>
                    <a:pt x="11877" y="7467"/>
                  </a:lnTo>
                  <a:cubicBezTo>
                    <a:pt x="11940" y="7152"/>
                    <a:pt x="11846" y="6868"/>
                    <a:pt x="11657" y="6616"/>
                  </a:cubicBezTo>
                  <a:cubicBezTo>
                    <a:pt x="11499" y="6427"/>
                    <a:pt x="11216" y="6301"/>
                    <a:pt x="10901" y="6301"/>
                  </a:cubicBezTo>
                  <a:lnTo>
                    <a:pt x="10239" y="6301"/>
                  </a:lnTo>
                  <a:lnTo>
                    <a:pt x="10082" y="5734"/>
                  </a:lnTo>
                  <a:cubicBezTo>
                    <a:pt x="9956" y="5262"/>
                    <a:pt x="9578" y="4946"/>
                    <a:pt x="9105" y="4883"/>
                  </a:cubicBezTo>
                  <a:lnTo>
                    <a:pt x="9105" y="2458"/>
                  </a:lnTo>
                  <a:cubicBezTo>
                    <a:pt x="9105" y="2363"/>
                    <a:pt x="9042" y="2269"/>
                    <a:pt x="8979" y="2206"/>
                  </a:cubicBezTo>
                  <a:lnTo>
                    <a:pt x="6900" y="126"/>
                  </a:lnTo>
                  <a:cubicBezTo>
                    <a:pt x="6805" y="63"/>
                    <a:pt x="6742" y="0"/>
                    <a:pt x="66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62533" tIns="162533" rIns="162533" bIns="162533" anchor="ctr" anchorCtr="0">
              <a:noAutofit/>
            </a:bodyPr>
            <a:lstStyle/>
            <a:p>
              <a:pPr defTabSz="1625519">
                <a:buClr>
                  <a:srgbClr val="000000"/>
                </a:buClr>
              </a:pPr>
              <a:endParaRPr sz="248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2" name="Google Shape;10191;p62">
              <a:extLst>
                <a:ext uri="{FF2B5EF4-FFF2-40B4-BE49-F238E27FC236}">
                  <a16:creationId xmlns:a16="http://schemas.microsoft.com/office/drawing/2014/main" id="{B21B2885-D582-627F-FECF-F92C4632C2BE}"/>
                </a:ext>
              </a:extLst>
            </p:cNvPr>
            <p:cNvSpPr/>
            <p:nvPr/>
          </p:nvSpPr>
          <p:spPr>
            <a:xfrm>
              <a:off x="-25388025" y="2514850"/>
              <a:ext cx="104000" cy="88650"/>
            </a:xfrm>
            <a:custGeom>
              <a:avLst/>
              <a:gdLst/>
              <a:ahLst/>
              <a:cxnLst/>
              <a:rect l="l" t="t" r="r" b="b"/>
              <a:pathLst>
                <a:path w="4160" h="3546" extrusionOk="0">
                  <a:moveTo>
                    <a:pt x="1752" y="1"/>
                  </a:moveTo>
                  <a:cubicBezTo>
                    <a:pt x="1716" y="1"/>
                    <a:pt x="1678" y="6"/>
                    <a:pt x="1639" y="17"/>
                  </a:cubicBezTo>
                  <a:cubicBezTo>
                    <a:pt x="1450" y="80"/>
                    <a:pt x="1324" y="269"/>
                    <a:pt x="1418" y="458"/>
                  </a:cubicBezTo>
                  <a:lnTo>
                    <a:pt x="1639" y="1403"/>
                  </a:lnTo>
                  <a:lnTo>
                    <a:pt x="347" y="1403"/>
                  </a:lnTo>
                  <a:cubicBezTo>
                    <a:pt x="158" y="1403"/>
                    <a:pt x="1" y="1561"/>
                    <a:pt x="1" y="1750"/>
                  </a:cubicBezTo>
                  <a:cubicBezTo>
                    <a:pt x="1" y="1970"/>
                    <a:pt x="158" y="2128"/>
                    <a:pt x="347" y="2128"/>
                  </a:cubicBezTo>
                  <a:lnTo>
                    <a:pt x="1796" y="2128"/>
                  </a:lnTo>
                  <a:lnTo>
                    <a:pt x="2080" y="3262"/>
                  </a:lnTo>
                  <a:cubicBezTo>
                    <a:pt x="2111" y="3420"/>
                    <a:pt x="2269" y="3546"/>
                    <a:pt x="2426" y="3546"/>
                  </a:cubicBezTo>
                  <a:lnTo>
                    <a:pt x="2521" y="3546"/>
                  </a:lnTo>
                  <a:cubicBezTo>
                    <a:pt x="2710" y="3483"/>
                    <a:pt x="2836" y="3294"/>
                    <a:pt x="2742" y="3105"/>
                  </a:cubicBezTo>
                  <a:lnTo>
                    <a:pt x="2521" y="2159"/>
                  </a:lnTo>
                  <a:lnTo>
                    <a:pt x="3813" y="2159"/>
                  </a:lnTo>
                  <a:cubicBezTo>
                    <a:pt x="4002" y="2159"/>
                    <a:pt x="4159" y="2002"/>
                    <a:pt x="4159" y="1813"/>
                  </a:cubicBezTo>
                  <a:cubicBezTo>
                    <a:pt x="4159" y="1561"/>
                    <a:pt x="4002" y="1403"/>
                    <a:pt x="3813" y="1403"/>
                  </a:cubicBezTo>
                  <a:lnTo>
                    <a:pt x="2363" y="1403"/>
                  </a:lnTo>
                  <a:lnTo>
                    <a:pt x="2080" y="269"/>
                  </a:lnTo>
                  <a:cubicBezTo>
                    <a:pt x="2054" y="114"/>
                    <a:pt x="1921" y="1"/>
                    <a:pt x="175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62533" tIns="162533" rIns="162533" bIns="162533" anchor="ctr" anchorCtr="0">
              <a:noAutofit/>
            </a:bodyPr>
            <a:lstStyle/>
            <a:p>
              <a:pPr defTabSz="1625519">
                <a:buClr>
                  <a:srgbClr val="000000"/>
                </a:buClr>
              </a:pPr>
              <a:endParaRPr sz="2489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E9946C6C-F2A7-240B-82FF-5BDD5F34CB2E}"/>
              </a:ext>
            </a:extLst>
          </p:cNvPr>
          <p:cNvSpPr txBox="1"/>
          <p:nvPr/>
        </p:nvSpPr>
        <p:spPr>
          <a:xfrm>
            <a:off x="499513" y="3186802"/>
            <a:ext cx="3272192" cy="22576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800"/>
              </a:spcAft>
              <a:buClr>
                <a:srgbClr val="3A77B2"/>
              </a:buClr>
            </a:pPr>
            <a:r>
              <a:rPr lang="ru-RU" sz="1467" b="1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Планирование исследований</a:t>
            </a:r>
            <a:endParaRPr lang="en-US" sz="1467" b="1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89450A-B536-A82D-8359-1881892CFDB1}"/>
              </a:ext>
            </a:extLst>
          </p:cNvPr>
          <p:cNvSpPr txBox="1"/>
          <p:nvPr/>
        </p:nvSpPr>
        <p:spPr>
          <a:xfrm>
            <a:off x="4441681" y="3192065"/>
            <a:ext cx="3283825" cy="22576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800"/>
              </a:spcAft>
              <a:buClr>
                <a:srgbClr val="3A77B2"/>
              </a:buClr>
            </a:pPr>
            <a:r>
              <a:rPr lang="ru-RU" sz="1467" b="1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Набор участников исследования</a:t>
            </a:r>
            <a:endParaRPr lang="en-US" sz="1467" b="1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01C036E-0923-B6BD-641D-5E250E245B5C}"/>
              </a:ext>
            </a:extLst>
          </p:cNvPr>
          <p:cNvSpPr txBox="1"/>
          <p:nvPr/>
        </p:nvSpPr>
        <p:spPr>
          <a:xfrm>
            <a:off x="8362872" y="3186418"/>
            <a:ext cx="3287990" cy="22576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800"/>
              </a:spcAft>
              <a:buClr>
                <a:srgbClr val="3A77B2"/>
              </a:buClr>
            </a:pPr>
            <a:r>
              <a:rPr lang="ru-RU" sz="1467" b="1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Мониторинг и анализ</a:t>
            </a:r>
            <a:endParaRPr lang="en-US" sz="1467" b="1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EAF2C42-C9FA-2737-2BB3-21385ADAA4A5}"/>
              </a:ext>
            </a:extLst>
          </p:cNvPr>
          <p:cNvSpPr txBox="1">
            <a:spLocks/>
          </p:cNvSpPr>
          <p:nvPr/>
        </p:nvSpPr>
        <p:spPr>
          <a:xfrm>
            <a:off x="352848" y="1326918"/>
            <a:ext cx="11495411" cy="42473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chemeClr val="bg1"/>
                </a:solidFill>
                <a:latin typeface="PT Sans" panose="020B0503020203020204" pitchFamily="34" charset="-52"/>
                <a:ea typeface="PT Sans" panose="020B0503020203020204" pitchFamily="34" charset="-52"/>
                <a:cs typeface="Arial" panose="020B0604020202020204" pitchFamily="34" charset="0"/>
              </a:rPr>
              <a:t>Основные возможности</a:t>
            </a:r>
          </a:p>
        </p:txBody>
      </p:sp>
      <p:sp>
        <p:nvSpPr>
          <p:cNvPr id="36" name="Прямоугольник: скругленные углы 9">
            <a:extLst>
              <a:ext uri="{FF2B5EF4-FFF2-40B4-BE49-F238E27FC236}">
                <a16:creationId xmlns:a16="http://schemas.microsoft.com/office/drawing/2014/main" id="{15B9C62C-1D12-6945-891B-2AE717D459CF}"/>
              </a:ext>
            </a:extLst>
          </p:cNvPr>
          <p:cNvSpPr/>
          <p:nvPr/>
        </p:nvSpPr>
        <p:spPr>
          <a:xfrm>
            <a:off x="2242332" y="4556889"/>
            <a:ext cx="3606672" cy="1851948"/>
          </a:xfrm>
          <a:prstGeom prst="roundRect">
            <a:avLst>
              <a:gd name="adj" fmla="val 15359"/>
            </a:avLst>
          </a:prstGeom>
          <a:solidFill>
            <a:schemeClr val="bg1"/>
          </a:solidFill>
          <a:ln w="19050">
            <a:solidFill>
              <a:srgbClr val="009CD7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92000" tIns="192000" rIns="192000" bIns="192000" rtlCol="0" anchor="t" anchorCtr="0">
            <a:noAutofit/>
          </a:bodyPr>
          <a:lstStyle/>
          <a:p>
            <a:endParaRPr lang="ru-RU" sz="1867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0D5A9FD-E904-A248-AE3E-6D3D828EDB8A}"/>
              </a:ext>
            </a:extLst>
          </p:cNvPr>
          <p:cNvSpPr txBox="1"/>
          <p:nvPr/>
        </p:nvSpPr>
        <p:spPr>
          <a:xfrm>
            <a:off x="2414012" y="5546121"/>
            <a:ext cx="3255268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200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Ведение реестра электронных форм сбора данных в целях унификации получения информации в ходе исследования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3DE201D-3C4E-3248-ABDD-189008053DA7}"/>
              </a:ext>
            </a:extLst>
          </p:cNvPr>
          <p:cNvSpPr txBox="1"/>
          <p:nvPr/>
        </p:nvSpPr>
        <p:spPr>
          <a:xfrm>
            <a:off x="2414012" y="5314190"/>
            <a:ext cx="3255268" cy="22576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800"/>
              </a:spcAft>
              <a:buClr>
                <a:srgbClr val="3A77B2"/>
              </a:buClr>
            </a:pPr>
            <a:r>
              <a:rPr lang="ru-RU" sz="1467" b="1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Формирование шаблонов ИРК</a:t>
            </a:r>
            <a:endParaRPr lang="en-US" sz="1467" b="1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39" name="Прямоугольник: скругленные углы 16">
            <a:extLst>
              <a:ext uri="{FF2B5EF4-FFF2-40B4-BE49-F238E27FC236}">
                <a16:creationId xmlns:a16="http://schemas.microsoft.com/office/drawing/2014/main" id="{848BB70A-FAE0-E749-BA15-D44C331F7434}"/>
              </a:ext>
            </a:extLst>
          </p:cNvPr>
          <p:cNvSpPr/>
          <p:nvPr/>
        </p:nvSpPr>
        <p:spPr>
          <a:xfrm>
            <a:off x="6270476" y="4555979"/>
            <a:ext cx="3606672" cy="1851948"/>
          </a:xfrm>
          <a:prstGeom prst="roundRect">
            <a:avLst>
              <a:gd name="adj" fmla="val 15359"/>
            </a:avLst>
          </a:prstGeom>
          <a:solidFill>
            <a:schemeClr val="bg1"/>
          </a:solidFill>
          <a:ln w="19050">
            <a:solidFill>
              <a:srgbClr val="009CD7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92000" tIns="192000" rIns="192000" bIns="192000" rtlCol="0" anchor="t" anchorCtr="0">
            <a:noAutofit/>
          </a:bodyPr>
          <a:lstStyle/>
          <a:p>
            <a:endParaRPr lang="ru-RU" sz="1867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495B2B1-45AC-854B-9C3A-6874A396D7B4}"/>
              </a:ext>
            </a:extLst>
          </p:cNvPr>
          <p:cNvSpPr txBox="1"/>
          <p:nvPr/>
        </p:nvSpPr>
        <p:spPr>
          <a:xfrm>
            <a:off x="6435622" y="5555380"/>
            <a:ext cx="3278056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200" spc="-1" dirty="0">
                <a:solidFill>
                  <a:srgbClr val="222223"/>
                </a:solidFill>
                <a:latin typeface="PT Sans" panose="020B0503020203020204" pitchFamily="34" charset="0"/>
                <a:ea typeface="PT Sans" panose="020B0503020203020204" pitchFamily="34" charset="-52"/>
              </a:rPr>
              <a:t>Ввод результатов прохождения участником мероприятий, фиксация внеплановых событий, нежелательных явлений, выбытия участников исследования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A5187BB-777E-DD46-9C5B-A437F4A29702}"/>
              </a:ext>
            </a:extLst>
          </p:cNvPr>
          <p:cNvSpPr txBox="1"/>
          <p:nvPr/>
        </p:nvSpPr>
        <p:spPr>
          <a:xfrm>
            <a:off x="6428796" y="5319453"/>
            <a:ext cx="3284882" cy="22576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800"/>
              </a:spcAft>
              <a:buClr>
                <a:srgbClr val="3A77B2"/>
              </a:buClr>
            </a:pPr>
            <a:r>
              <a:rPr lang="ru-RU" sz="1467" b="1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Проведение исследования</a:t>
            </a:r>
            <a:endParaRPr lang="en-US" sz="1467" b="1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3BC8339D-2D9E-B5EC-8A4E-CC6C991F4B42}"/>
              </a:ext>
            </a:extLst>
          </p:cNvPr>
          <p:cNvSpPr>
            <a:spLocks noChangeAspect="1"/>
          </p:cNvSpPr>
          <p:nvPr/>
        </p:nvSpPr>
        <p:spPr>
          <a:xfrm>
            <a:off x="3835813" y="4733786"/>
            <a:ext cx="576000" cy="576000"/>
          </a:xfrm>
          <a:prstGeom prst="ellipse">
            <a:avLst/>
          </a:prstGeom>
          <a:gradFill>
            <a:gsLst>
              <a:gs pos="0">
                <a:srgbClr val="36B37E"/>
              </a:gs>
              <a:gs pos="100000">
                <a:srgbClr val="009CD7"/>
              </a:gs>
            </a:gsLst>
            <a:lin ang="3638535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id="{F7B904FC-7234-BE72-E2A8-F3113189005C}"/>
              </a:ext>
            </a:extLst>
          </p:cNvPr>
          <p:cNvSpPr>
            <a:spLocks noChangeAspect="1"/>
          </p:cNvSpPr>
          <p:nvPr/>
        </p:nvSpPr>
        <p:spPr>
          <a:xfrm>
            <a:off x="7766148" y="4738189"/>
            <a:ext cx="576000" cy="576000"/>
          </a:xfrm>
          <a:prstGeom prst="ellipse">
            <a:avLst/>
          </a:prstGeom>
          <a:gradFill>
            <a:gsLst>
              <a:gs pos="0">
                <a:srgbClr val="36B37E"/>
              </a:gs>
              <a:gs pos="100000">
                <a:srgbClr val="009CD7"/>
              </a:gs>
            </a:gsLst>
            <a:lin ang="3638535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587C324F-63AF-1BD3-5C0F-D3C9562B74DC}"/>
              </a:ext>
            </a:extLst>
          </p:cNvPr>
          <p:cNvSpPr>
            <a:spLocks noChangeAspect="1"/>
          </p:cNvSpPr>
          <p:nvPr/>
        </p:nvSpPr>
        <p:spPr>
          <a:xfrm>
            <a:off x="4022835" y="4456888"/>
            <a:ext cx="192000" cy="192000"/>
          </a:xfrm>
          <a:prstGeom prst="ellipse">
            <a:avLst/>
          </a:prstGeom>
          <a:solidFill>
            <a:srgbClr val="009CD7"/>
          </a:solidFill>
          <a:ln>
            <a:solidFill>
              <a:srgbClr val="009CD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cxnSp>
        <p:nvCxnSpPr>
          <p:cNvPr id="45" name="Прямая со стрелкой 44">
            <a:extLst>
              <a:ext uri="{FF2B5EF4-FFF2-40B4-BE49-F238E27FC236}">
                <a16:creationId xmlns:a16="http://schemas.microsoft.com/office/drawing/2014/main" id="{A3DA748D-30F1-A747-CABE-C62EBB0C90EF}"/>
              </a:ext>
            </a:extLst>
          </p:cNvPr>
          <p:cNvCxnSpPr>
            <a:cxnSpLocks/>
            <a:stCxn id="44" idx="0"/>
          </p:cNvCxnSpPr>
          <p:nvPr/>
        </p:nvCxnSpPr>
        <p:spPr>
          <a:xfrm flipV="1">
            <a:off x="4118835" y="2004681"/>
            <a:ext cx="0" cy="2452207"/>
          </a:xfrm>
          <a:prstGeom prst="straightConnector1">
            <a:avLst/>
          </a:prstGeom>
          <a:ln w="19050">
            <a:solidFill>
              <a:srgbClr val="009CD7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Овал 45">
            <a:extLst>
              <a:ext uri="{FF2B5EF4-FFF2-40B4-BE49-F238E27FC236}">
                <a16:creationId xmlns:a16="http://schemas.microsoft.com/office/drawing/2014/main" id="{91BEB523-58FB-2A3E-F661-428E5C588079}"/>
              </a:ext>
            </a:extLst>
          </p:cNvPr>
          <p:cNvSpPr>
            <a:spLocks noChangeAspect="1"/>
          </p:cNvSpPr>
          <p:nvPr/>
        </p:nvSpPr>
        <p:spPr>
          <a:xfrm>
            <a:off x="7972189" y="4456888"/>
            <a:ext cx="192000" cy="192000"/>
          </a:xfrm>
          <a:prstGeom prst="ellipse">
            <a:avLst/>
          </a:prstGeom>
          <a:solidFill>
            <a:srgbClr val="009CD7"/>
          </a:solidFill>
          <a:ln>
            <a:solidFill>
              <a:srgbClr val="009CD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cxnSp>
        <p:nvCxnSpPr>
          <p:cNvPr id="47" name="Прямая со стрелкой 46">
            <a:extLst>
              <a:ext uri="{FF2B5EF4-FFF2-40B4-BE49-F238E27FC236}">
                <a16:creationId xmlns:a16="http://schemas.microsoft.com/office/drawing/2014/main" id="{B626A1AF-B803-445C-C438-2CA50AAE974E}"/>
              </a:ext>
            </a:extLst>
          </p:cNvPr>
          <p:cNvCxnSpPr>
            <a:cxnSpLocks/>
            <a:stCxn id="46" idx="0"/>
          </p:cNvCxnSpPr>
          <p:nvPr/>
        </p:nvCxnSpPr>
        <p:spPr>
          <a:xfrm flipH="1" flipV="1">
            <a:off x="8054148" y="2004681"/>
            <a:ext cx="14041" cy="2452207"/>
          </a:xfrm>
          <a:prstGeom prst="straightConnector1">
            <a:avLst/>
          </a:prstGeom>
          <a:ln w="19050">
            <a:solidFill>
              <a:srgbClr val="009CD7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BB3E3FC-5249-46D9-B46C-E08263BFDA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09028" y="4909332"/>
            <a:ext cx="309247" cy="224907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6B741CD4-D1B7-622C-5084-1A4967A02A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90201" y="4890722"/>
            <a:ext cx="254000" cy="270933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0B7B5349-F1B3-516A-7048-5C9B47A6F4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07611" y="2783652"/>
            <a:ext cx="279681" cy="233068"/>
          </a:xfrm>
          <a:prstGeom prst="rect">
            <a:avLst/>
          </a:prstGeom>
        </p:spPr>
      </p:pic>
      <p:sp>
        <p:nvSpPr>
          <p:cNvPr id="3" name="PlaceHolder 1">
            <a:extLst>
              <a:ext uri="{FF2B5EF4-FFF2-40B4-BE49-F238E27FC236}">
                <a16:creationId xmlns:a16="http://schemas.microsoft.com/office/drawing/2014/main" id="{6A940FB3-390C-928A-1D23-91CE0936DDAD}"/>
              </a:ext>
            </a:extLst>
          </p:cNvPr>
          <p:cNvSpPr txBox="1">
            <a:spLocks/>
          </p:cNvSpPr>
          <p:nvPr/>
        </p:nvSpPr>
        <p:spPr>
          <a:xfrm>
            <a:off x="348294" y="241167"/>
            <a:ext cx="9671101" cy="4104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667" b="1" spc="-1" dirty="0">
                <a:solidFill>
                  <a:srgbClr val="36B37E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Система организации клинических исследований (СОКИ)</a:t>
            </a:r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EBF476A4-A027-030D-B053-B5CBC6834EA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883705" y="320033"/>
            <a:ext cx="960000" cy="252632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8B978E6E-6328-4736-DA6F-1108681138F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395" y="124043"/>
            <a:ext cx="623713" cy="64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822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6;p31">
            <a:extLst>
              <a:ext uri="{FF2B5EF4-FFF2-40B4-BE49-F238E27FC236}">
                <a16:creationId xmlns:a16="http://schemas.microsoft.com/office/drawing/2014/main" id="{07896757-7882-D973-CBEF-838F27097741}"/>
              </a:ext>
            </a:extLst>
          </p:cNvPr>
          <p:cNvSpPr/>
          <p:nvPr/>
        </p:nvSpPr>
        <p:spPr>
          <a:xfrm>
            <a:off x="11580291" y="6411682"/>
            <a:ext cx="263415" cy="2051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 algn="r">
              <a:tabLst>
                <a:tab pos="0" algn="l"/>
              </a:tabLst>
            </a:pPr>
            <a:fld id="{2BAA5A48-E6AE-4C34-A7FD-AB37F7D40D60}" type="slidenum">
              <a:rPr lang="ru" sz="1333" b="1" spc="-1">
                <a:solidFill>
                  <a:srgbClr val="36B37E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pPr algn="r">
                <a:tabLst>
                  <a:tab pos="0" algn="l"/>
                </a:tabLst>
              </a:pPr>
              <a:t>5</a:t>
            </a:fld>
            <a:endParaRPr lang="ru-RU" sz="1333" b="1" spc="-1" dirty="0">
              <a:solidFill>
                <a:srgbClr val="36B37E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3" name="PlaceHolder 1">
            <a:extLst>
              <a:ext uri="{FF2B5EF4-FFF2-40B4-BE49-F238E27FC236}">
                <a16:creationId xmlns:a16="http://schemas.microsoft.com/office/drawing/2014/main" id="{AA0D0C57-365F-A277-0093-57B8BFEE3C28}"/>
              </a:ext>
            </a:extLst>
          </p:cNvPr>
          <p:cNvSpPr txBox="1">
            <a:spLocks/>
          </p:cNvSpPr>
          <p:nvPr/>
        </p:nvSpPr>
        <p:spPr>
          <a:xfrm>
            <a:off x="348294" y="208860"/>
            <a:ext cx="11231997" cy="4104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667" b="1" spc="-1" dirty="0">
                <a:solidFill>
                  <a:srgbClr val="36B37E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Планирование исследования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CBC4A3-2AF2-D2B2-2EC8-FD24746991C7}"/>
              </a:ext>
            </a:extLst>
          </p:cNvPr>
          <p:cNvSpPr txBox="1"/>
          <p:nvPr/>
        </p:nvSpPr>
        <p:spPr>
          <a:xfrm>
            <a:off x="348294" y="1705451"/>
            <a:ext cx="2777754" cy="34470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85750" indent="-285750">
              <a:buClr>
                <a:srgbClr val="009CD7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Заполнение данных об</a:t>
            </a:r>
            <a:r>
              <a:rPr lang="ru-RU" sz="1600" dirty="0">
                <a:solidFill>
                  <a:srgbClr val="222223"/>
                </a:solidFill>
                <a:latin typeface="PT Root UI" panose="020B0303020202020204" pitchFamily="34" charset="-52"/>
                <a:ea typeface="PT Root UI" panose="020B0303020202020204" pitchFamily="34" charset="-52"/>
              </a:rPr>
              <a:t> </a:t>
            </a:r>
            <a:r>
              <a:rPr lang="ru-RU" sz="1600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исследовании</a:t>
            </a:r>
          </a:p>
          <a:p>
            <a:pPr marL="285750" indent="-285750">
              <a:buClr>
                <a:srgbClr val="009CD7"/>
              </a:buClr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  <a:p>
            <a:pPr marL="285750" indent="-285750">
              <a:buClr>
                <a:srgbClr val="009CD7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Добавление исследовательских центров</a:t>
            </a:r>
          </a:p>
          <a:p>
            <a:pPr marL="285750" indent="-285750">
              <a:buClr>
                <a:srgbClr val="009CD7"/>
              </a:buClr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  <a:p>
            <a:pPr marL="285750" indent="-285750">
              <a:buClr>
                <a:srgbClr val="009CD7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Назначение ролей участников исследования</a:t>
            </a:r>
          </a:p>
          <a:p>
            <a:pPr marL="285750" indent="-285750">
              <a:buClr>
                <a:srgbClr val="009CD7"/>
              </a:buClr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  <a:p>
            <a:pPr marL="285750" indent="-285750">
              <a:buClr>
                <a:srgbClr val="009CD7"/>
              </a:buClr>
              <a:buFont typeface="Arial" panose="020B0604020202020204" pitchFamily="34" charset="0"/>
              <a:buChar char="•"/>
            </a:pPr>
            <a:r>
              <a:rPr lang="ru-RU" sz="1600" kern="100" dirty="0">
                <a:effectLst/>
                <a:latin typeface="PT Sans" panose="020B0503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 плана мероприятий</a:t>
            </a:r>
            <a:endParaRPr lang="ru-RU" sz="1600" dirty="0">
              <a:solidFill>
                <a:srgbClr val="222223"/>
              </a:solidFill>
              <a:latin typeface="PT Sans" panose="020B0503020203020204" pitchFamily="34" charset="0"/>
              <a:ea typeface="PT Sans" panose="020B0503020203020204" pitchFamily="34" charset="-52"/>
            </a:endParaRPr>
          </a:p>
          <a:p>
            <a:pPr marL="285750" indent="-285750">
              <a:buClr>
                <a:srgbClr val="009CD7"/>
              </a:buClr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  <a:p>
            <a:pPr marL="285750" indent="-285750">
              <a:buClr>
                <a:srgbClr val="009CD7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Добавление шаблонов ИРК к плановым мероприятиям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8F52EB6-A4CA-6A43-912A-520EE7449C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8" b="1"/>
          <a:stretch>
            <a:fillRect/>
          </a:stretch>
        </p:blipFill>
        <p:spPr>
          <a:xfrm>
            <a:off x="4803585" y="997420"/>
            <a:ext cx="7040120" cy="5068441"/>
          </a:xfrm>
          <a:prstGeom prst="roundRect">
            <a:avLst>
              <a:gd name="adj" fmla="val 0"/>
            </a:avLst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DD78F1-B192-6C6B-6BE9-E44FA45768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83705" y="320033"/>
            <a:ext cx="960000" cy="25263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D95FFB5-A3C0-165A-EB81-51C0F6E670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395" y="124043"/>
            <a:ext cx="623713" cy="64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990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75A40-9F0D-388B-157F-43BC2D272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>
            <a:extLst>
              <a:ext uri="{FF2B5EF4-FFF2-40B4-BE49-F238E27FC236}">
                <a16:creationId xmlns:a16="http://schemas.microsoft.com/office/drawing/2014/main" id="{E0DE6946-A6DF-1430-698F-DC87B9DE658B}"/>
              </a:ext>
            </a:extLst>
          </p:cNvPr>
          <p:cNvSpPr txBox="1">
            <a:spLocks/>
          </p:cNvSpPr>
          <p:nvPr/>
        </p:nvSpPr>
        <p:spPr>
          <a:xfrm>
            <a:off x="348294" y="241167"/>
            <a:ext cx="11231997" cy="4104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667" b="1" spc="-1" dirty="0">
                <a:solidFill>
                  <a:srgbClr val="36B37E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Набор субъектов исследования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4CE069-C0F6-58C9-7EDD-6B40AF3EAF5F}"/>
              </a:ext>
            </a:extLst>
          </p:cNvPr>
          <p:cNvSpPr txBox="1"/>
          <p:nvPr/>
        </p:nvSpPr>
        <p:spPr>
          <a:xfrm>
            <a:off x="348294" y="1705451"/>
            <a:ext cx="2777754" cy="34470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85750" indent="-285750">
              <a:buClr>
                <a:srgbClr val="009CD7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Ведение реестра субъектов</a:t>
            </a:r>
          </a:p>
          <a:p>
            <a:pPr marL="285750" indent="-285750">
              <a:buClr>
                <a:srgbClr val="009CD7"/>
              </a:buClr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  <a:p>
            <a:pPr marL="285750" indent="-285750">
              <a:buClr>
                <a:srgbClr val="009CD7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Конфиденциальность (работа с обезличенными данными)</a:t>
            </a:r>
          </a:p>
          <a:p>
            <a:pPr marL="285750" indent="-285750">
              <a:buClr>
                <a:srgbClr val="009CD7"/>
              </a:buClr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  <a:p>
            <a:pPr marL="285750" indent="-285750">
              <a:buClr>
                <a:srgbClr val="009CD7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Распределение субъектов по группам</a:t>
            </a:r>
          </a:p>
          <a:p>
            <a:pPr marL="285750" indent="-285750">
              <a:buClr>
                <a:srgbClr val="009CD7"/>
              </a:buClr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  <a:p>
            <a:pPr marL="285750" indent="-285750">
              <a:buClr>
                <a:srgbClr val="009CD7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Статистика набора</a:t>
            </a:r>
          </a:p>
          <a:p>
            <a:pPr marL="285750" indent="-285750">
              <a:buClr>
                <a:srgbClr val="009CD7"/>
              </a:buClr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  <a:p>
            <a:pPr marL="285750" indent="-285750">
              <a:buClr>
                <a:srgbClr val="009CD7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Автоматическое создание мероприятий на основе плана</a:t>
            </a:r>
            <a:endParaRPr lang="ru-RU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Google Shape;116;p31">
            <a:extLst>
              <a:ext uri="{FF2B5EF4-FFF2-40B4-BE49-F238E27FC236}">
                <a16:creationId xmlns:a16="http://schemas.microsoft.com/office/drawing/2014/main" id="{9BC15E12-4EC1-292A-F4A2-2D7538728439}"/>
              </a:ext>
            </a:extLst>
          </p:cNvPr>
          <p:cNvSpPr/>
          <p:nvPr/>
        </p:nvSpPr>
        <p:spPr>
          <a:xfrm>
            <a:off x="11580291" y="6411682"/>
            <a:ext cx="263415" cy="2051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 algn="r">
              <a:tabLst>
                <a:tab pos="0" algn="l"/>
              </a:tabLst>
            </a:pPr>
            <a:fld id="{2BAA5A48-E6AE-4C34-A7FD-AB37F7D40D60}" type="slidenum">
              <a:rPr lang="ru" sz="1333" b="1" spc="-1">
                <a:solidFill>
                  <a:srgbClr val="3A77B2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pPr algn="r">
                <a:tabLst>
                  <a:tab pos="0" algn="l"/>
                </a:tabLst>
              </a:pPr>
              <a:t>6</a:t>
            </a:fld>
            <a:endParaRPr lang="ru-RU" sz="1333" b="1" spc="-1" dirty="0">
              <a:solidFill>
                <a:srgbClr val="3A77B2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459F77A-3496-84DA-D031-074E60D138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877"/>
          <a:stretch>
            <a:fillRect/>
          </a:stretch>
        </p:blipFill>
        <p:spPr>
          <a:xfrm>
            <a:off x="4803585" y="997405"/>
            <a:ext cx="7040120" cy="5068472"/>
          </a:xfrm>
          <a:prstGeom prst="roundRect">
            <a:avLst>
              <a:gd name="adj" fmla="val 0"/>
            </a:avLst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A24F991-4B26-D6C5-6E3F-A28E89BA70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83705" y="320033"/>
            <a:ext cx="960000" cy="25263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56367E3-BA89-7C4C-FB3F-ACB83D3D09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395" y="124043"/>
            <a:ext cx="623713" cy="64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256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6;p31">
            <a:extLst>
              <a:ext uri="{FF2B5EF4-FFF2-40B4-BE49-F238E27FC236}">
                <a16:creationId xmlns:a16="http://schemas.microsoft.com/office/drawing/2014/main" id="{07896757-7882-D973-CBEF-838F27097741}"/>
              </a:ext>
            </a:extLst>
          </p:cNvPr>
          <p:cNvSpPr/>
          <p:nvPr/>
        </p:nvSpPr>
        <p:spPr>
          <a:xfrm>
            <a:off x="11580291" y="6411682"/>
            <a:ext cx="263415" cy="2051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 algn="r">
              <a:tabLst>
                <a:tab pos="0" algn="l"/>
              </a:tabLst>
            </a:pPr>
            <a:fld id="{2BAA5A48-E6AE-4C34-A7FD-AB37F7D40D60}" type="slidenum">
              <a:rPr lang="ru" sz="1333" b="1" spc="-1">
                <a:solidFill>
                  <a:srgbClr val="36B37E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pPr algn="r">
                <a:tabLst>
                  <a:tab pos="0" algn="l"/>
                </a:tabLst>
              </a:pPr>
              <a:t>7</a:t>
            </a:fld>
            <a:endParaRPr lang="ru-RU" sz="1333" b="1" spc="-1" dirty="0">
              <a:solidFill>
                <a:srgbClr val="36B37E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3" name="PlaceHolder 1">
            <a:extLst>
              <a:ext uri="{FF2B5EF4-FFF2-40B4-BE49-F238E27FC236}">
                <a16:creationId xmlns:a16="http://schemas.microsoft.com/office/drawing/2014/main" id="{AA0D0C57-365F-A277-0093-57B8BFEE3C28}"/>
              </a:ext>
            </a:extLst>
          </p:cNvPr>
          <p:cNvSpPr txBox="1">
            <a:spLocks/>
          </p:cNvSpPr>
          <p:nvPr/>
        </p:nvSpPr>
        <p:spPr>
          <a:xfrm>
            <a:off x="348294" y="241167"/>
            <a:ext cx="11231997" cy="4104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667" b="1" spc="-1" dirty="0">
                <a:solidFill>
                  <a:srgbClr val="36B37E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Проведение исследования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C064CC-78A7-8595-73C4-66227EA040C9}"/>
              </a:ext>
            </a:extLst>
          </p:cNvPr>
          <p:cNvSpPr txBox="1"/>
          <p:nvPr/>
        </p:nvSpPr>
        <p:spPr>
          <a:xfrm>
            <a:off x="348294" y="1712213"/>
            <a:ext cx="2777754" cy="39395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85750" indent="-285750">
              <a:buClr>
                <a:srgbClr val="009CD7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Совместная работа, распределение задач по исследователям</a:t>
            </a:r>
          </a:p>
          <a:p>
            <a:pPr marL="285750" indent="-285750">
              <a:buClr>
                <a:srgbClr val="009CD7"/>
              </a:buClr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  <a:p>
            <a:pPr marL="285750" indent="-285750">
              <a:buClr>
                <a:srgbClr val="009CD7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Заполнение данных по мероприятиям (ИРК)</a:t>
            </a:r>
          </a:p>
          <a:p>
            <a:pPr marL="285750" indent="-285750">
              <a:buClr>
                <a:srgbClr val="009CD7"/>
              </a:buClr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  <a:p>
            <a:pPr marL="285750" indent="-285750">
              <a:buClr>
                <a:srgbClr val="009CD7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Проведение внеплановых событий</a:t>
            </a:r>
          </a:p>
          <a:p>
            <a:pPr marL="285750" indent="-285750">
              <a:buClr>
                <a:srgbClr val="009CD7"/>
              </a:buClr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  <a:p>
            <a:pPr marL="285750" indent="-285750">
              <a:buClr>
                <a:srgbClr val="009CD7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Фиксация нежелательных явлений и выбытий</a:t>
            </a:r>
          </a:p>
          <a:p>
            <a:pPr marL="285750" indent="-285750">
              <a:buClr>
                <a:srgbClr val="009CD7"/>
              </a:buClr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  <a:p>
            <a:pPr marL="285750" indent="-285750">
              <a:buClr>
                <a:srgbClr val="009CD7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Индикация текущего статуса выполнения мероприятий</a:t>
            </a:r>
            <a:endParaRPr lang="ru-RU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6F67AEF-9A19-034F-C8A6-3F51CE2A6E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83705" y="320033"/>
            <a:ext cx="960000" cy="2526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856F2A3-C431-ECDD-2487-9D7AF80E02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395" y="124043"/>
            <a:ext cx="623713" cy="64461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8E273D6-99ED-AAAD-B392-BB60F10EA0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3900" y="1187776"/>
            <a:ext cx="8338100" cy="480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867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B00CB-CBF3-1BFD-E291-4822B97DB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6;p31">
            <a:extLst>
              <a:ext uri="{FF2B5EF4-FFF2-40B4-BE49-F238E27FC236}">
                <a16:creationId xmlns:a16="http://schemas.microsoft.com/office/drawing/2014/main" id="{FD8BDE24-547B-D247-4C81-0BF453F249B9}"/>
              </a:ext>
            </a:extLst>
          </p:cNvPr>
          <p:cNvSpPr/>
          <p:nvPr/>
        </p:nvSpPr>
        <p:spPr>
          <a:xfrm>
            <a:off x="11580291" y="6411682"/>
            <a:ext cx="263415" cy="2051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 algn="r">
              <a:tabLst>
                <a:tab pos="0" algn="l"/>
              </a:tabLst>
            </a:pPr>
            <a:fld id="{2BAA5A48-E6AE-4C34-A7FD-AB37F7D40D60}" type="slidenum">
              <a:rPr lang="ru" sz="1333" b="1" spc="-1">
                <a:solidFill>
                  <a:srgbClr val="36B37E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pPr algn="r">
                <a:tabLst>
                  <a:tab pos="0" algn="l"/>
                </a:tabLst>
              </a:pPr>
              <a:t>8</a:t>
            </a:fld>
            <a:endParaRPr lang="ru-RU" sz="1333" b="1" spc="-1" dirty="0">
              <a:solidFill>
                <a:srgbClr val="36B37E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3" name="PlaceHolder 1">
            <a:extLst>
              <a:ext uri="{FF2B5EF4-FFF2-40B4-BE49-F238E27FC236}">
                <a16:creationId xmlns:a16="http://schemas.microsoft.com/office/drawing/2014/main" id="{552B83F0-D210-9DBE-A352-5E4DC1CBB94A}"/>
              </a:ext>
            </a:extLst>
          </p:cNvPr>
          <p:cNvSpPr txBox="1">
            <a:spLocks/>
          </p:cNvSpPr>
          <p:nvPr/>
        </p:nvSpPr>
        <p:spPr>
          <a:xfrm>
            <a:off x="348294" y="241167"/>
            <a:ext cx="11231997" cy="4104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667" b="1" spc="-1" dirty="0">
                <a:solidFill>
                  <a:srgbClr val="36B37E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Аналитика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D2307E-4742-17B6-6D1E-905201B13F63}"/>
              </a:ext>
            </a:extLst>
          </p:cNvPr>
          <p:cNvSpPr txBox="1"/>
          <p:nvPr/>
        </p:nvSpPr>
        <p:spPr>
          <a:xfrm>
            <a:off x="348294" y="2340088"/>
            <a:ext cx="2777754" cy="270843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42900" lvl="0" indent="-342900">
              <a:buClr>
                <a:srgbClr val="009CD7"/>
              </a:buClr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600" kern="100" dirty="0">
                <a:latin typeface="PT Sans" panose="020B0503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Управленческая аналитика по всем исследованиям системы</a:t>
            </a:r>
          </a:p>
          <a:p>
            <a:pPr marL="342900" lvl="0" indent="-342900">
              <a:buClr>
                <a:srgbClr val="009CD7"/>
              </a:buClr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ru-RU" sz="1600" dirty="0">
              <a:solidFill>
                <a:srgbClr val="222223"/>
              </a:solidFill>
              <a:latin typeface="PT Sans" panose="020B0503020203020204" pitchFamily="34" charset="0"/>
              <a:ea typeface="PT Sans" panose="020B0503020203020204" pitchFamily="34" charset="-52"/>
            </a:endParaRPr>
          </a:p>
          <a:p>
            <a:pPr marL="342900" lvl="0" indent="-342900">
              <a:buClr>
                <a:srgbClr val="009CD7"/>
              </a:buClr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600" kern="100" dirty="0">
                <a:latin typeface="PT Sans" panose="020B0503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Аналитика в разрезе определенного исследования</a:t>
            </a:r>
          </a:p>
          <a:p>
            <a:pPr marL="342900" lvl="0" indent="-342900">
              <a:buClr>
                <a:srgbClr val="009CD7"/>
              </a:buClr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ru-RU" sz="1600" kern="100" dirty="0">
              <a:latin typeface="PT Sans" panose="020B05030202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Clr>
                <a:srgbClr val="009CD7"/>
              </a:buClr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600" kern="100" dirty="0">
                <a:latin typeface="PT Sans" panose="020B05030202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Возможность добавление любых произвольных аналитических дашбордов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E646DF1-AAD5-7B06-A67C-7F4B51DA16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760" y="1150518"/>
            <a:ext cx="8175945" cy="415656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658AC2E-C1D5-0347-CF75-15836FB6C4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253" t="18725" r="6510" b="20854"/>
          <a:stretch>
            <a:fillRect/>
          </a:stretch>
        </p:blipFill>
        <p:spPr>
          <a:xfrm>
            <a:off x="348294" y="1469399"/>
            <a:ext cx="2651760" cy="47752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76D2126-ECCD-F303-CE87-2F2F6576B562}"/>
              </a:ext>
            </a:extLst>
          </p:cNvPr>
          <p:cNvSpPr/>
          <p:nvPr/>
        </p:nvSpPr>
        <p:spPr>
          <a:xfrm>
            <a:off x="348294" y="5834903"/>
            <a:ext cx="11495411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dirty="0">
                <a:latin typeface="PT Sans" panose="020B0503020203020204" pitchFamily="34" charset="-52"/>
                <a:ea typeface="PT Sans" panose="020B0503020203020204" pitchFamily="34" charset="-52"/>
              </a:rPr>
              <a:t>Реализовано на базе </a:t>
            </a:r>
            <a:r>
              <a:rPr lang="en-US" dirty="0">
                <a:latin typeface="PT Sans" panose="020B0503020203020204" pitchFamily="34" charset="-52"/>
                <a:ea typeface="PT Sans" panose="020B0503020203020204" pitchFamily="34" charset="-52"/>
              </a:rPr>
              <a:t>Apache Superset – </a:t>
            </a:r>
            <a:r>
              <a:rPr lang="ru-RU" dirty="0">
                <a:latin typeface="PT Sans" panose="020B0503020203020204" pitchFamily="34" charset="-52"/>
                <a:ea typeface="PT Sans" panose="020B0503020203020204" pitchFamily="34" charset="-52"/>
              </a:rPr>
              <a:t>решение с открытым исходным кодом для аналитики и визуализации данных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A7E81A2-A25A-9313-8876-C755F58EAB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83705" y="320033"/>
            <a:ext cx="960000" cy="25263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26DFB5C-2631-55D0-F65F-7D5E18E204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395" y="124043"/>
            <a:ext cx="623713" cy="64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182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9A065-35EC-7BD4-3A3A-6F32E2DDB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6;p31">
            <a:extLst>
              <a:ext uri="{FF2B5EF4-FFF2-40B4-BE49-F238E27FC236}">
                <a16:creationId xmlns:a16="http://schemas.microsoft.com/office/drawing/2014/main" id="{3291E802-08DF-C1ED-8A0C-12D441CB7BA2}"/>
              </a:ext>
            </a:extLst>
          </p:cNvPr>
          <p:cNvSpPr/>
          <p:nvPr/>
        </p:nvSpPr>
        <p:spPr>
          <a:xfrm>
            <a:off x="11580291" y="6411682"/>
            <a:ext cx="263415" cy="2051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 algn="r">
              <a:tabLst>
                <a:tab pos="0" algn="l"/>
              </a:tabLst>
            </a:pPr>
            <a:fld id="{2BAA5A48-E6AE-4C34-A7FD-AB37F7D40D60}" type="slidenum">
              <a:rPr lang="ru" sz="1333" b="1" spc="-1">
                <a:solidFill>
                  <a:srgbClr val="36B37E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pPr algn="r">
                <a:tabLst>
                  <a:tab pos="0" algn="l"/>
                </a:tabLst>
              </a:pPr>
              <a:t>9</a:t>
            </a:fld>
            <a:endParaRPr lang="ru-RU" sz="1333" b="1" spc="-1" dirty="0">
              <a:solidFill>
                <a:srgbClr val="36B37E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3" name="PlaceHolder 1">
            <a:extLst>
              <a:ext uri="{FF2B5EF4-FFF2-40B4-BE49-F238E27FC236}">
                <a16:creationId xmlns:a16="http://schemas.microsoft.com/office/drawing/2014/main" id="{162903CB-BAB1-C3BC-7BA0-3C2DE5F9B32F}"/>
              </a:ext>
            </a:extLst>
          </p:cNvPr>
          <p:cNvSpPr txBox="1">
            <a:spLocks/>
          </p:cNvSpPr>
          <p:nvPr/>
        </p:nvSpPr>
        <p:spPr>
          <a:xfrm>
            <a:off x="348294" y="241167"/>
            <a:ext cx="11231997" cy="4104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667" b="1" spc="-1" dirty="0">
                <a:solidFill>
                  <a:srgbClr val="36B37E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Технические решения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C0D74CB-C51A-E70B-4F29-92F004A71CA3}"/>
              </a:ext>
            </a:extLst>
          </p:cNvPr>
          <p:cNvSpPr txBox="1"/>
          <p:nvPr/>
        </p:nvSpPr>
        <p:spPr>
          <a:xfrm>
            <a:off x="348293" y="1253235"/>
            <a:ext cx="11495411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2400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СОКИ разработана на базе платформы с открытым исходным кодом </a:t>
            </a:r>
            <a:r>
              <a:rPr lang="ru-RU" sz="2400" spc="-1" dirty="0" err="1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Odoo</a:t>
            </a:r>
            <a:r>
              <a:rPr lang="ru-RU" sz="2400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, </a:t>
            </a:r>
            <a:br>
              <a:rPr lang="ru-RU" sz="2400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</a:br>
            <a:r>
              <a:rPr lang="ru-RU" sz="2400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активно развиваемой сообществом русскоязычных разработчиков</a:t>
            </a:r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C80C6952-4112-2686-514C-316BE60BCDB5}"/>
              </a:ext>
            </a:extLst>
          </p:cNvPr>
          <p:cNvSpPr/>
          <p:nvPr/>
        </p:nvSpPr>
        <p:spPr>
          <a:xfrm>
            <a:off x="2064378" y="3412695"/>
            <a:ext cx="4284323" cy="892552"/>
          </a:xfrm>
          <a:custGeom>
            <a:avLst/>
            <a:gdLst>
              <a:gd name="connsiteX0" fmla="*/ 0 w 8659997"/>
              <a:gd name="connsiteY0" fmla="*/ 0 h 882904"/>
              <a:gd name="connsiteX1" fmla="*/ 8659997 w 8659997"/>
              <a:gd name="connsiteY1" fmla="*/ 0 h 882904"/>
              <a:gd name="connsiteX2" fmla="*/ 8659997 w 8659997"/>
              <a:gd name="connsiteY2" fmla="*/ 882904 h 882904"/>
              <a:gd name="connsiteX3" fmla="*/ 0 w 8659997"/>
              <a:gd name="connsiteY3" fmla="*/ 882904 h 882904"/>
              <a:gd name="connsiteX4" fmla="*/ 0 w 8659997"/>
              <a:gd name="connsiteY4" fmla="*/ 0 h 88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59997" h="882904">
                <a:moveTo>
                  <a:pt x="0" y="0"/>
                </a:moveTo>
                <a:lnTo>
                  <a:pt x="8659997" y="0"/>
                </a:lnTo>
                <a:lnTo>
                  <a:pt x="8659997" y="882904"/>
                </a:lnTo>
                <a:lnTo>
                  <a:pt x="0" y="882904"/>
                </a:lnTo>
                <a:lnTo>
                  <a:pt x="0" y="0"/>
                </a:lnTo>
                <a:close/>
              </a:path>
            </a:pathLst>
          </a:custGeom>
          <a:noFill/>
          <a:ln w="1905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spAutoFit/>
          </a:bodyPr>
          <a:lstStyle/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ru-RU" sz="1600" b="1" kern="1200" dirty="0">
                <a:solidFill>
                  <a:srgbClr val="009CD7"/>
                </a:solidFill>
                <a:latin typeface="PT Sans" panose="020B0503020203020204" pitchFamily="34" charset="-52"/>
                <a:ea typeface="PT Sans" panose="020B0503020203020204" pitchFamily="34" charset="-52"/>
                <a:cs typeface="Segoe UI Light" panose="020B0502040204020203" pitchFamily="34" charset="0"/>
              </a:rPr>
              <a:t>Модульность</a:t>
            </a:r>
            <a:endParaRPr lang="en-US" sz="1600" b="1" kern="1200" dirty="0">
              <a:solidFill>
                <a:srgbClr val="009CD7"/>
              </a:solidFill>
              <a:latin typeface="PT Sans" panose="020B0503020203020204" pitchFamily="34" charset="-52"/>
              <a:ea typeface="PT Sans" panose="020B0503020203020204" pitchFamily="34" charset="-52"/>
              <a:cs typeface="Segoe UI Light" panose="020B0502040204020203" pitchFamily="34" charset="0"/>
            </a:endParaRPr>
          </a:p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ru-RU" sz="1400" b="0" kern="1200" dirty="0">
                <a:solidFill>
                  <a:srgbClr val="222223"/>
                </a:solidFill>
                <a:latin typeface="PT Sans" panose="020B0503020203020204" pitchFamily="34" charset="-52"/>
              </a:rPr>
              <a:t>Платформа включает в себя широкий спектр модулей, которые позволят автоматизировать большинство бизнес-процессов </a:t>
            </a:r>
            <a:endParaRPr lang="ru-RU" sz="1400" b="0" kern="1200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  <a:cs typeface="Segoe UI Light" panose="020B050204020402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692BBC4-ED88-CB47-EBDD-7A89039B4B0D}"/>
              </a:ext>
            </a:extLst>
          </p:cNvPr>
          <p:cNvSpPr txBox="1"/>
          <p:nvPr/>
        </p:nvSpPr>
        <p:spPr>
          <a:xfrm>
            <a:off x="2064378" y="4587210"/>
            <a:ext cx="4284323" cy="73148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lvl="0" algn="l" defTabSz="914400" rtl="0" eaLnBrk="1" latinLnBrk="0" hangingPunct="1">
              <a:lnSpc>
                <a:spcPct val="110000"/>
              </a:lnSpc>
            </a:pPr>
            <a:r>
              <a:rPr lang="ru-RU" sz="1600" b="1" kern="1200" dirty="0">
                <a:solidFill>
                  <a:srgbClr val="009CD7"/>
                </a:solidFill>
                <a:latin typeface="PT Sans" panose="020B0503020203020204" pitchFamily="34" charset="-52"/>
                <a:ea typeface="PT Sans" panose="020B0503020203020204" pitchFamily="34" charset="-52"/>
                <a:cs typeface="Segoe UI Light" panose="020B0502040204020203" pitchFamily="34" charset="0"/>
              </a:rPr>
              <a:t>Гибкость и масштабируемость</a:t>
            </a:r>
            <a:endParaRPr lang="en-US" sz="1600" b="1" kern="1200" dirty="0">
              <a:solidFill>
                <a:srgbClr val="009CD7"/>
              </a:solidFill>
              <a:latin typeface="PT Sans" panose="020B0503020203020204" pitchFamily="34" charset="-52"/>
              <a:ea typeface="PT Sans" panose="020B0503020203020204" pitchFamily="34" charset="-52"/>
              <a:cs typeface="Segoe UI Light" panose="020B0502040204020203" pitchFamily="34" charset="0"/>
            </a:endParaRPr>
          </a:p>
          <a:p>
            <a:pPr marL="0" lvl="0" algn="l" defTabSz="914400" rtl="0" eaLnBrk="1" latinLnBrk="0" hangingPunct="1">
              <a:lnSpc>
                <a:spcPct val="110000"/>
              </a:lnSpc>
            </a:pPr>
            <a:r>
              <a:rPr lang="ru-RU" sz="1400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  <a:cs typeface="Segoe UI Light" panose="020B0502040204020203" pitchFamily="34" charset="0"/>
              </a:rPr>
              <a:t>Платформа имеет модульную архитектуру и открытый исходный код, написана на Python</a:t>
            </a:r>
            <a:endParaRPr lang="ru-RU" sz="1400" kern="1200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  <a:cs typeface="Segoe UI Light" panose="020B050204020402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32833C-3413-81CA-5971-62AB39996140}"/>
              </a:ext>
            </a:extLst>
          </p:cNvPr>
          <p:cNvSpPr txBox="1"/>
          <p:nvPr/>
        </p:nvSpPr>
        <p:spPr>
          <a:xfrm>
            <a:off x="2064378" y="2436300"/>
            <a:ext cx="4284325" cy="73148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600" b="1" kern="1200" dirty="0">
                <a:solidFill>
                  <a:srgbClr val="009CD7"/>
                </a:solidFill>
                <a:latin typeface="PT Sans" panose="020B0503020203020204" pitchFamily="34" charset="-52"/>
                <a:ea typeface="PT Sans" panose="020B0503020203020204" pitchFamily="34" charset="-52"/>
                <a:cs typeface="Segoe UI Light" panose="020B0502040204020203" pitchFamily="34" charset="0"/>
              </a:rPr>
              <a:t>Поддержка сообщества</a:t>
            </a:r>
            <a:endParaRPr lang="en-US" sz="1600" b="1" kern="1200" dirty="0">
              <a:solidFill>
                <a:srgbClr val="009CD7"/>
              </a:solidFill>
              <a:latin typeface="PT Sans" panose="020B0503020203020204" pitchFamily="34" charset="-52"/>
              <a:ea typeface="PT Sans" panose="020B0503020203020204" pitchFamily="34" charset="-52"/>
              <a:cs typeface="Segoe UI Light" panose="020B0502040204020203" pitchFamily="34" charset="0"/>
            </a:endParaRPr>
          </a:p>
          <a:p>
            <a:pPr>
              <a:lnSpc>
                <a:spcPct val="110000"/>
              </a:lnSpc>
            </a:pPr>
            <a:r>
              <a:rPr lang="ru-RU" sz="1400" dirty="0">
                <a:solidFill>
                  <a:srgbClr val="222223"/>
                </a:solidFill>
                <a:latin typeface="PT Sans" panose="020B0503020203020204" pitchFamily="34" charset="-52"/>
              </a:rPr>
              <a:t>Активное сообщество разработчиков и пользователей способствует постоянному улучшению системы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F169B95A-6FA0-F725-960B-F9B36326BE32}"/>
              </a:ext>
            </a:extLst>
          </p:cNvPr>
          <p:cNvSpPr/>
          <p:nvPr/>
        </p:nvSpPr>
        <p:spPr>
          <a:xfrm>
            <a:off x="7483080" y="2376580"/>
            <a:ext cx="2964781" cy="2964781"/>
          </a:xfrm>
          <a:prstGeom prst="ellipse">
            <a:avLst/>
          </a:prstGeom>
          <a:gradFill>
            <a:gsLst>
              <a:gs pos="0">
                <a:srgbClr val="36B37E"/>
              </a:gs>
              <a:gs pos="100000">
                <a:srgbClr val="009CD7"/>
              </a:gs>
            </a:gsLst>
            <a:lin ang="3638535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726DFFE-3FE7-0429-B555-CBD3953937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18197" y="3615345"/>
            <a:ext cx="2094547" cy="487251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225A0964-E664-723B-BA5E-7CD5517A5F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90402" y="2327249"/>
            <a:ext cx="835388" cy="85667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3A0EE59-BA1B-031A-045E-D9E6BA311E76}"/>
              </a:ext>
            </a:extLst>
          </p:cNvPr>
          <p:cNvSpPr txBox="1"/>
          <p:nvPr/>
        </p:nvSpPr>
        <p:spPr>
          <a:xfrm>
            <a:off x="1127843" y="2517683"/>
            <a:ext cx="785266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3200" b="1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1</a:t>
            </a:r>
            <a:endParaRPr lang="ru-RU" sz="3200" b="1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3D28B39-4FEC-3AAD-48E7-CAA0891987E1}"/>
              </a:ext>
            </a:extLst>
          </p:cNvPr>
          <p:cNvSpPr txBox="1"/>
          <p:nvPr/>
        </p:nvSpPr>
        <p:spPr>
          <a:xfrm>
            <a:off x="1106023" y="3608076"/>
            <a:ext cx="785266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3200" b="1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2</a:t>
            </a:r>
            <a:endParaRPr lang="ru-RU" sz="3200" b="1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F62F9E5-3422-2D8E-BB88-ED532D5976BB}"/>
              </a:ext>
            </a:extLst>
          </p:cNvPr>
          <p:cNvSpPr txBox="1"/>
          <p:nvPr/>
        </p:nvSpPr>
        <p:spPr>
          <a:xfrm>
            <a:off x="1116435" y="4680493"/>
            <a:ext cx="785266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3200" b="1" spc="-1" dirty="0">
                <a:solidFill>
                  <a:srgbClr val="222223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3</a:t>
            </a:r>
            <a:endParaRPr lang="ru-RU" sz="3200" b="1" spc="-1" dirty="0">
              <a:solidFill>
                <a:srgbClr val="222223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0AC5A54-E12D-0948-9A90-D4FA81506701}"/>
              </a:ext>
            </a:extLst>
          </p:cNvPr>
          <p:cNvSpPr/>
          <p:nvPr/>
        </p:nvSpPr>
        <p:spPr>
          <a:xfrm>
            <a:off x="376665" y="6027124"/>
            <a:ext cx="11454779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400" dirty="0">
                <a:latin typeface="PT Sans" panose="020B0503020203020204" pitchFamily="34" charset="-52"/>
                <a:ea typeface="PT Sans" panose="020B0503020203020204" pitchFamily="34" charset="-52"/>
              </a:rPr>
              <a:t>Институт системного программирования им. В. П. Иванникова Российской академии наук - координатор консорциума разработчиков </a:t>
            </a:r>
            <a:r>
              <a:rPr lang="en-US" sz="1400" dirty="0" err="1">
                <a:latin typeface="PT Sans" panose="020B0503020203020204" pitchFamily="34" charset="-52"/>
                <a:ea typeface="PT Sans" panose="020B0503020203020204" pitchFamily="34" charset="-52"/>
              </a:rPr>
              <a:t>Rudoo</a:t>
            </a:r>
            <a:endParaRPr lang="ru-RU" sz="1400" dirty="0"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4E9C016-1662-4D6A-5ACD-335D322AD85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883705" y="320033"/>
            <a:ext cx="960000" cy="25263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A777D73-EBA0-3545-FBD2-681F829D05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395" y="124043"/>
            <a:ext cx="623713" cy="64461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91CBDE99-D441-639B-B49E-17B1D54DB6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66313" y="3425961"/>
            <a:ext cx="835388" cy="856671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23242D0-DA76-2034-9706-A8991BB17C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66313" y="4500076"/>
            <a:ext cx="835388" cy="85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193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5C390-FF5D-727E-2B5B-0A706F45F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6;p31">
            <a:extLst>
              <a:ext uri="{FF2B5EF4-FFF2-40B4-BE49-F238E27FC236}">
                <a16:creationId xmlns:a16="http://schemas.microsoft.com/office/drawing/2014/main" id="{043A7D2D-B1E2-FE2E-5E4B-0C2DC4E0FE81}"/>
              </a:ext>
            </a:extLst>
          </p:cNvPr>
          <p:cNvSpPr/>
          <p:nvPr/>
        </p:nvSpPr>
        <p:spPr>
          <a:xfrm>
            <a:off x="11580291" y="6411682"/>
            <a:ext cx="263415" cy="2051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 algn="r">
              <a:tabLst>
                <a:tab pos="0" algn="l"/>
              </a:tabLst>
            </a:pPr>
            <a:fld id="{2BAA5A48-E6AE-4C34-A7FD-AB37F7D40D60}" type="slidenum">
              <a:rPr lang="ru" sz="1333" b="1" spc="-1">
                <a:solidFill>
                  <a:srgbClr val="36B37E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pPr algn="r">
                <a:tabLst>
                  <a:tab pos="0" algn="l"/>
                </a:tabLst>
              </a:pPr>
              <a:t>10</a:t>
            </a:fld>
            <a:endParaRPr lang="ru-RU" sz="1333" b="1" spc="-1" dirty="0">
              <a:solidFill>
                <a:srgbClr val="36B37E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3" name="PlaceHolder 1">
            <a:extLst>
              <a:ext uri="{FF2B5EF4-FFF2-40B4-BE49-F238E27FC236}">
                <a16:creationId xmlns:a16="http://schemas.microsoft.com/office/drawing/2014/main" id="{6D894104-0292-4071-46A2-DECEA7B23036}"/>
              </a:ext>
            </a:extLst>
          </p:cNvPr>
          <p:cNvSpPr txBox="1">
            <a:spLocks/>
          </p:cNvSpPr>
          <p:nvPr/>
        </p:nvSpPr>
        <p:spPr>
          <a:xfrm>
            <a:off x="348294" y="241167"/>
            <a:ext cx="11231997" cy="4104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667" b="1" spc="-1" dirty="0">
                <a:solidFill>
                  <a:srgbClr val="36B37E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Наши возможности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57CF772-119D-0CCC-B17C-06650C298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938" y="1813698"/>
            <a:ext cx="5651292" cy="37305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FF48077-031B-D479-0F88-29F54DE15A70}"/>
              </a:ext>
            </a:extLst>
          </p:cNvPr>
          <p:cNvSpPr txBox="1"/>
          <p:nvPr/>
        </p:nvSpPr>
        <p:spPr>
          <a:xfrm>
            <a:off x="1640471" y="3524785"/>
            <a:ext cx="2068688" cy="308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40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z="1800" dirty="0">
                <a:solidFill>
                  <a:schemeClr val="tx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Быстрое внедрение</a:t>
            </a:r>
            <a:endParaRPr lang="en-US" sz="1800" dirty="0">
              <a:solidFill>
                <a:schemeClr val="tx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50453B-8FB4-970A-ACF5-6D5DC2FFD5C7}"/>
              </a:ext>
            </a:extLst>
          </p:cNvPr>
          <p:cNvSpPr txBox="1"/>
          <p:nvPr/>
        </p:nvSpPr>
        <p:spPr>
          <a:xfrm>
            <a:off x="1640471" y="4903474"/>
            <a:ext cx="2315480" cy="6408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40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z="1800" dirty="0">
                <a:solidFill>
                  <a:schemeClr val="tx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Гибкая настройки под требования Заказчика</a:t>
            </a:r>
            <a:endParaRPr lang="en-US" sz="1800" dirty="0">
              <a:solidFill>
                <a:schemeClr val="tx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CCAA5A-8995-ED0E-28CE-D18FCE07D874}"/>
              </a:ext>
            </a:extLst>
          </p:cNvPr>
          <p:cNvSpPr txBox="1"/>
          <p:nvPr/>
        </p:nvSpPr>
        <p:spPr>
          <a:xfrm>
            <a:off x="8482843" y="4571075"/>
            <a:ext cx="2531339" cy="973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40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z="1800" dirty="0">
                <a:solidFill>
                  <a:schemeClr val="tx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Техническая поддержка и постоянное развитие возможностей системы</a:t>
            </a:r>
            <a:endParaRPr lang="en-US" sz="1800" dirty="0">
              <a:solidFill>
                <a:schemeClr val="tx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18E6B1-CFC3-39B5-022A-C87899277547}"/>
              </a:ext>
            </a:extLst>
          </p:cNvPr>
          <p:cNvSpPr txBox="1"/>
          <p:nvPr/>
        </p:nvSpPr>
        <p:spPr>
          <a:xfrm>
            <a:off x="8482843" y="1767533"/>
            <a:ext cx="2315480" cy="6408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40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z="1800" dirty="0">
                <a:solidFill>
                  <a:schemeClr val="tx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Установка в облаке или в частном контуре</a:t>
            </a:r>
            <a:endParaRPr lang="en-US" sz="1800" dirty="0">
              <a:solidFill>
                <a:schemeClr val="tx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F3AAA5-6E3C-406C-2D50-FF87F8C4A6A7}"/>
              </a:ext>
            </a:extLst>
          </p:cNvPr>
          <p:cNvSpPr txBox="1"/>
          <p:nvPr/>
        </p:nvSpPr>
        <p:spPr>
          <a:xfrm>
            <a:off x="1640470" y="1813698"/>
            <a:ext cx="1879645" cy="6408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40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z="1800" dirty="0">
                <a:solidFill>
                  <a:schemeClr val="tx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Ознакомительный </a:t>
            </a:r>
            <a:r>
              <a:rPr lang="ru-RU" sz="1800" dirty="0" err="1">
                <a:solidFill>
                  <a:schemeClr val="tx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демо</a:t>
            </a:r>
            <a:r>
              <a:rPr lang="ru-RU" sz="1800" dirty="0">
                <a:solidFill>
                  <a:schemeClr val="tx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-доступ</a:t>
            </a:r>
            <a:endParaRPr lang="en-US" sz="1800" dirty="0">
              <a:solidFill>
                <a:schemeClr val="tx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BCEA9E8-B674-6471-2905-D63CB637C4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83705" y="320033"/>
            <a:ext cx="960000" cy="25263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BCE57CA-335B-94AD-5515-1639DDDF5D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395" y="124043"/>
            <a:ext cx="623713" cy="64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222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BC683ED-A0B2-9DEF-8D2D-FE737C6F33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C26A05-141F-97C4-A2CD-EC2AFC0D9F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84312" y="1250026"/>
            <a:ext cx="9207688" cy="56079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8C8E0B4-A78F-67B9-3FAC-CD6F52CC368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79999" y="3535648"/>
            <a:ext cx="1632000" cy="429477"/>
          </a:xfrm>
          <a:prstGeom prst="rect">
            <a:avLst/>
          </a:prstGeom>
        </p:spPr>
      </p:pic>
      <p:sp>
        <p:nvSpPr>
          <p:cNvPr id="8" name="Google Shape;115;p31">
            <a:extLst>
              <a:ext uri="{FF2B5EF4-FFF2-40B4-BE49-F238E27FC236}">
                <a16:creationId xmlns:a16="http://schemas.microsoft.com/office/drawing/2014/main" id="{C1D35D50-6745-9313-CD12-B85C479BD2A6}"/>
              </a:ext>
            </a:extLst>
          </p:cNvPr>
          <p:cNvSpPr/>
          <p:nvPr/>
        </p:nvSpPr>
        <p:spPr>
          <a:xfrm>
            <a:off x="2" y="2171582"/>
            <a:ext cx="12191999" cy="4924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b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ru-RU" sz="3200" b="1" spc="-1" dirty="0">
                <a:solidFill>
                  <a:schemeClr val="bg1"/>
                </a:solidFill>
                <a:latin typeface="PT Sans" panose="020B0503020203020204" pitchFamily="34" charset="-52"/>
                <a:ea typeface="PT Sans" panose="020B0503020203020204" pitchFamily="34" charset="-52"/>
              </a:rPr>
              <a:t>Спасибо за внимание!</a:t>
            </a:r>
          </a:p>
        </p:txBody>
      </p:sp>
      <p:sp>
        <p:nvSpPr>
          <p:cNvPr id="2" name="Google Shape;116;p31">
            <a:extLst>
              <a:ext uri="{FF2B5EF4-FFF2-40B4-BE49-F238E27FC236}">
                <a16:creationId xmlns:a16="http://schemas.microsoft.com/office/drawing/2014/main" id="{FC4369D5-4706-A94E-F872-CA1B6097ECE8}"/>
              </a:ext>
            </a:extLst>
          </p:cNvPr>
          <p:cNvSpPr/>
          <p:nvPr/>
        </p:nvSpPr>
        <p:spPr>
          <a:xfrm>
            <a:off x="5235961" y="5506549"/>
            <a:ext cx="1720075" cy="4924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t">
            <a:spAutoFit/>
          </a:bodyPr>
          <a:lstStyle/>
          <a:p>
            <a:pPr algn="ctr">
              <a:tabLst>
                <a:tab pos="0" algn="l"/>
              </a:tabLst>
            </a:pPr>
            <a:endParaRPr lang="ru" sz="1600" b="1" spc="-1" dirty="0">
              <a:solidFill>
                <a:schemeClr val="bg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  <a:p>
            <a:pPr algn="ctr">
              <a:tabLst>
                <a:tab pos="0" algn="l"/>
              </a:tabLst>
            </a:pPr>
            <a:endParaRPr lang="ru" sz="1600" b="1" spc="-1" dirty="0">
              <a:solidFill>
                <a:schemeClr val="bg1"/>
              </a:solidFill>
              <a:latin typeface="PT Sans" panose="020B0503020203020204" pitchFamily="34" charset="-52"/>
              <a:ea typeface="PT Sans" panose="020B0503020203020204" pitchFamily="34" charset="-52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64DDB20-6E13-B59A-22FA-C7C7128CF7D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3500" y="3535648"/>
            <a:ext cx="2955787" cy="2955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6737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3319</TotalTime>
  <Words>455</Words>
  <Application>Microsoft Macintosh PowerPoint</Application>
  <PresentationFormat>Широкоэкранный</PresentationFormat>
  <Paragraphs>95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PT Root UI</vt:lpstr>
      <vt:lpstr>PT Sans</vt:lpstr>
      <vt:lpstr>Тема Office</vt:lpstr>
      <vt:lpstr>Презентация PowerPoint</vt:lpstr>
      <vt:lpstr>Индустриальное партнерство</vt:lpstr>
      <vt:lpstr>Преимущества СОКИ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Ксения Ливай</dc:creator>
  <cp:lastModifiedBy>Microsoft Office User</cp:lastModifiedBy>
  <cp:revision>25</cp:revision>
  <dcterms:created xsi:type="dcterms:W3CDTF">2025-04-15T13:14:16Z</dcterms:created>
  <dcterms:modified xsi:type="dcterms:W3CDTF">2025-10-09T07:05:43Z</dcterms:modified>
</cp:coreProperties>
</file>