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6" r:id="rId1"/>
    <p:sldMasterId id="2147483828" r:id="rId2"/>
  </p:sldMasterIdLst>
  <p:notesMasterIdLst>
    <p:notesMasterId r:id="rId69"/>
  </p:notesMasterIdLst>
  <p:sldIdLst>
    <p:sldId id="256" r:id="rId3"/>
    <p:sldId id="257" r:id="rId4"/>
    <p:sldId id="258" r:id="rId5"/>
    <p:sldId id="294" r:id="rId6"/>
    <p:sldId id="263" r:id="rId7"/>
    <p:sldId id="327" r:id="rId8"/>
    <p:sldId id="265" r:id="rId9"/>
    <p:sldId id="268" r:id="rId10"/>
    <p:sldId id="328" r:id="rId11"/>
    <p:sldId id="293" r:id="rId12"/>
    <p:sldId id="269" r:id="rId13"/>
    <p:sldId id="259" r:id="rId14"/>
    <p:sldId id="260" r:id="rId15"/>
    <p:sldId id="261" r:id="rId16"/>
    <p:sldId id="266" r:id="rId17"/>
    <p:sldId id="264" r:id="rId18"/>
    <p:sldId id="270" r:id="rId19"/>
    <p:sldId id="271" r:id="rId20"/>
    <p:sldId id="292" r:id="rId21"/>
    <p:sldId id="306" r:id="rId22"/>
    <p:sldId id="273" r:id="rId23"/>
    <p:sldId id="296" r:id="rId24"/>
    <p:sldId id="297" r:id="rId25"/>
    <p:sldId id="295" r:id="rId26"/>
    <p:sldId id="298" r:id="rId27"/>
    <p:sldId id="299" r:id="rId28"/>
    <p:sldId id="307" r:id="rId29"/>
    <p:sldId id="275" r:id="rId30"/>
    <p:sldId id="302" r:id="rId31"/>
    <p:sldId id="331" r:id="rId32"/>
    <p:sldId id="303" r:id="rId33"/>
    <p:sldId id="276" r:id="rId34"/>
    <p:sldId id="277" r:id="rId35"/>
    <p:sldId id="304" r:id="rId36"/>
    <p:sldId id="279" r:id="rId37"/>
    <p:sldId id="308" r:id="rId38"/>
    <p:sldId id="281" r:id="rId39"/>
    <p:sldId id="310" r:id="rId40"/>
    <p:sldId id="309" r:id="rId41"/>
    <p:sldId id="311" r:id="rId42"/>
    <p:sldId id="312" r:id="rId43"/>
    <p:sldId id="283" r:id="rId44"/>
    <p:sldId id="314" r:id="rId45"/>
    <p:sldId id="284" r:id="rId46"/>
    <p:sldId id="286" r:id="rId47"/>
    <p:sldId id="315" r:id="rId48"/>
    <p:sldId id="287" r:id="rId49"/>
    <p:sldId id="317" r:id="rId50"/>
    <p:sldId id="318" r:id="rId51"/>
    <p:sldId id="288" r:id="rId52"/>
    <p:sldId id="319" r:id="rId53"/>
    <p:sldId id="324" r:id="rId54"/>
    <p:sldId id="320" r:id="rId55"/>
    <p:sldId id="321" r:id="rId56"/>
    <p:sldId id="289" r:id="rId57"/>
    <p:sldId id="322" r:id="rId58"/>
    <p:sldId id="323" r:id="rId59"/>
    <p:sldId id="330" r:id="rId60"/>
    <p:sldId id="334" r:id="rId61"/>
    <p:sldId id="329" r:id="rId62"/>
    <p:sldId id="333" r:id="rId63"/>
    <p:sldId id="332" r:id="rId64"/>
    <p:sldId id="325" r:id="rId65"/>
    <p:sldId id="290" r:id="rId66"/>
    <p:sldId id="326" r:id="rId67"/>
    <p:sldId id="291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87136"/>
  </p:normalViewPr>
  <p:slideViewPr>
    <p:cSldViewPr snapToGrid="0" snapToObjects="1">
      <p:cViewPr varScale="1">
        <p:scale>
          <a:sx n="86" d="100"/>
          <a:sy n="86" d="100"/>
        </p:scale>
        <p:origin x="91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2145915354331"/>
          <c:y val="0.119218403319395"/>
          <c:w val="0.627861958661417"/>
          <c:h val="0.728548829202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Среднее ежедневное число пользователей (по странам)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Нидерланды</c:v>
                </c:pt>
                <c:pt idx="1">
                  <c:v>Япония</c:v>
                </c:pt>
                <c:pt idx="2">
                  <c:v>Бразилия</c:v>
                </c:pt>
                <c:pt idx="3">
                  <c:v>Италия</c:v>
                </c:pt>
                <c:pt idx="4">
                  <c:v>Испания</c:v>
                </c:pt>
                <c:pt idx="5">
                  <c:v>Великобритания</c:v>
                </c:pt>
                <c:pt idx="6">
                  <c:v>Россия</c:v>
                </c:pt>
                <c:pt idx="7">
                  <c:v>Франция</c:v>
                </c:pt>
                <c:pt idx="8">
                  <c:v>Германия</c:v>
                </c:pt>
                <c:pt idx="9">
                  <c:v>США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47535.0</c:v>
                </c:pt>
                <c:pt idx="1">
                  <c:v>49158.0</c:v>
                </c:pt>
                <c:pt idx="2">
                  <c:v>60727.0</c:v>
                </c:pt>
                <c:pt idx="3">
                  <c:v>61445.0</c:v>
                </c:pt>
                <c:pt idx="4">
                  <c:v>62526.0</c:v>
                </c:pt>
                <c:pt idx="5">
                  <c:v>88592.0</c:v>
                </c:pt>
                <c:pt idx="6">
                  <c:v>117987.0</c:v>
                </c:pt>
                <c:pt idx="7">
                  <c:v>145752.0</c:v>
                </c:pt>
                <c:pt idx="8">
                  <c:v>202254.0</c:v>
                </c:pt>
                <c:pt idx="9">
                  <c:v>382319.0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21344176"/>
        <c:axId val="-2104420592"/>
      </c:barChart>
      <c:catAx>
        <c:axId val="2121344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4420592"/>
        <c:crosses val="autoZero"/>
        <c:auto val="1"/>
        <c:lblAlgn val="ctr"/>
        <c:lblOffset val="100"/>
        <c:noMultiLvlLbl val="0"/>
      </c:catAx>
      <c:valAx>
        <c:axId val="-210442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34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Распределение тем скрытых служб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Порнография</c:v>
                </c:pt>
                <c:pt idx="1">
                  <c:v>Наркотики</c:v>
                </c:pt>
                <c:pt idx="2">
                  <c:v>Политика</c:v>
                </c:pt>
                <c:pt idx="3">
                  <c:v>Фальшивки</c:v>
                </c:pt>
                <c:pt idx="4">
                  <c:v>Анонимность</c:v>
                </c:pt>
                <c:pt idx="5">
                  <c:v>Софт и железо</c:v>
                </c:pt>
                <c:pt idx="6">
                  <c:v>Безопасность</c:v>
                </c:pt>
                <c:pt idx="7">
                  <c:v>Оружие</c:v>
                </c:pt>
                <c:pt idx="8">
                  <c:v>FAQ. Самоучители</c:v>
                </c:pt>
                <c:pt idx="9">
                  <c:v>Сервисы</c:v>
                </c:pt>
                <c:pt idx="10">
                  <c:v>Библиотеки</c:v>
                </c:pt>
                <c:pt idx="11">
                  <c:v>Технологии</c:v>
                </c:pt>
                <c:pt idx="12">
                  <c:v>Хакерство</c:v>
                </c:pt>
                <c:pt idx="13">
                  <c:v>Прочее</c:v>
                </c:pt>
                <c:pt idx="14">
                  <c:v>Искусство</c:v>
                </c:pt>
                <c:pt idx="15">
                  <c:v>Игры</c:v>
                </c:pt>
                <c:pt idx="16">
                  <c:v>Наука</c:v>
                </c:pt>
                <c:pt idx="17">
                  <c:v>Спорт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17.0</c:v>
                </c:pt>
                <c:pt idx="1">
                  <c:v>15.0</c:v>
                </c:pt>
                <c:pt idx="2">
                  <c:v>9.0</c:v>
                </c:pt>
                <c:pt idx="3">
                  <c:v>8.0</c:v>
                </c:pt>
                <c:pt idx="4">
                  <c:v>8.0</c:v>
                </c:pt>
                <c:pt idx="5">
                  <c:v>7.0</c:v>
                </c:pt>
                <c:pt idx="6">
                  <c:v>5.0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3.0</c:v>
                </c:pt>
                <c:pt idx="13">
                  <c:v>3.0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0227200"/>
        <c:axId val="-2110229952"/>
      </c:barChart>
      <c:catAx>
        <c:axId val="-21102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0229952"/>
        <c:crosses val="autoZero"/>
        <c:auto val="1"/>
        <c:lblAlgn val="ctr"/>
        <c:lblOffset val="100"/>
        <c:noMultiLvlLbl val="0"/>
      </c:catAx>
      <c:valAx>
        <c:axId val="-211022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02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14EBF-E23B-6447-8FBC-84A91ECE2F38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4ED13-ADE8-D54F-99D1-6A3A1CF8F8B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Анонимная сеть представляется в виде черного ящика и </a:t>
          </a:r>
          <a:r>
            <a:rPr lang="ru-RU" dirty="0" smtClean="0">
              <a:solidFill>
                <a:srgbClr val="7030A0"/>
              </a:solidFill>
              <a:effectLst/>
              <a:latin typeface="+mn-lt"/>
              <a:ea typeface="+mn-ea"/>
              <a:cs typeface="+mn-cs"/>
            </a:rPr>
            <a:t>рассматриваются временные связи </a:t>
          </a:r>
          <a:r>
            <a:rPr lang="ru-RU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между ̆ соединения пользователем и соединениями, установленными вне сети</a:t>
          </a:r>
          <a:endParaRPr lang="en-US" dirty="0">
            <a:solidFill>
              <a:schemeClr val="tx1"/>
            </a:solidFill>
          </a:endParaRPr>
        </a:p>
      </dgm:t>
    </dgm:pt>
    <dgm:pt modelId="{13335804-35C8-F449-9F5D-BDDB082F0C70}" type="parTrans" cxnId="{210260A8-25C7-774A-8BC5-CB2B3F422BE1}">
      <dgm:prSet/>
      <dgm:spPr/>
      <dgm:t>
        <a:bodyPr/>
        <a:lstStyle/>
        <a:p>
          <a:endParaRPr lang="en-US"/>
        </a:p>
      </dgm:t>
    </dgm:pt>
    <dgm:pt modelId="{74E11ECE-C40E-A448-8B17-4E3DFD713CF6}" type="sibTrans" cxnId="{210260A8-25C7-774A-8BC5-CB2B3F422BE1}">
      <dgm:prSet/>
      <dgm:spPr/>
      <dgm:t>
        <a:bodyPr/>
        <a:lstStyle/>
        <a:p>
          <a:endParaRPr lang="en-US"/>
        </a:p>
      </dgm:t>
    </dgm:pt>
    <dgm:pt modelId="{9B0C189C-32E2-9D48-A366-40627877A7D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Рассматривается </a:t>
          </a:r>
          <a:r>
            <a:rPr lang="ru-RU" dirty="0" smtClean="0">
              <a:solidFill>
                <a:srgbClr val="7030A0"/>
              </a:solidFill>
            </a:rPr>
            <a:t>траффик и нагрузка на каждом узле </a:t>
          </a:r>
          <a:r>
            <a:rPr lang="ru-RU" dirty="0" smtClean="0"/>
            <a:t>только внутри анонимной сети. Атакующий</a:t>
          </a:r>
          <a:r>
            <a:rPr lang="ru-RU" baseline="0" dirty="0" smtClean="0"/>
            <a:t> просматривает поток данных на каждом узле, например, ответ сервера инициатору запроса</a:t>
          </a:r>
          <a:endParaRPr lang="en-US" dirty="0"/>
        </a:p>
      </dgm:t>
    </dgm:pt>
    <dgm:pt modelId="{5A197534-4A82-2B4E-9E22-31197FCB574D}" type="parTrans" cxnId="{51595093-5C19-C443-89F6-731DDA9608FD}">
      <dgm:prSet/>
      <dgm:spPr/>
      <dgm:t>
        <a:bodyPr/>
        <a:lstStyle/>
        <a:p>
          <a:endParaRPr lang="en-US"/>
        </a:p>
      </dgm:t>
    </dgm:pt>
    <dgm:pt modelId="{68F50954-6138-4449-9412-98B74E7A76DC}" type="sibTrans" cxnId="{51595093-5C19-C443-89F6-731DDA9608FD}">
      <dgm:prSet/>
      <dgm:spPr/>
      <dgm:t>
        <a:bodyPr/>
        <a:lstStyle/>
        <a:p>
          <a:endParaRPr lang="en-US"/>
        </a:p>
      </dgm:t>
    </dgm:pt>
    <dgm:pt modelId="{73382B39-CBD4-774A-8D1F-E07591DE0F34}" type="pres">
      <dgm:prSet presAssocID="{77D14EBF-E23B-6447-8FBC-84A91ECE2F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E40C3-FC24-0B46-852E-F8D0362E7BCA}" type="pres">
      <dgm:prSet presAssocID="{3D74ED13-ADE8-D54F-99D1-6A3A1CF8F8B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B1B85-4377-9B42-B4B1-E6B5C3316D2C}" type="pres">
      <dgm:prSet presAssocID="{74E11ECE-C40E-A448-8B17-4E3DFD713CF6}" presName="sibTrans" presStyleCnt="0"/>
      <dgm:spPr/>
    </dgm:pt>
    <dgm:pt modelId="{94E19CE1-3AE8-4549-97FC-2FD8275249CD}" type="pres">
      <dgm:prSet presAssocID="{9B0C189C-32E2-9D48-A366-40627877A7D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0260A8-25C7-774A-8BC5-CB2B3F422BE1}" srcId="{77D14EBF-E23B-6447-8FBC-84A91ECE2F38}" destId="{3D74ED13-ADE8-D54F-99D1-6A3A1CF8F8BA}" srcOrd="0" destOrd="0" parTransId="{13335804-35C8-F449-9F5D-BDDB082F0C70}" sibTransId="{74E11ECE-C40E-A448-8B17-4E3DFD713CF6}"/>
    <dgm:cxn modelId="{4BE3742C-A4CC-AC48-98C3-A965C2BC8022}" type="presOf" srcId="{3D74ED13-ADE8-D54F-99D1-6A3A1CF8F8BA}" destId="{ED6E40C3-FC24-0B46-852E-F8D0362E7BCA}" srcOrd="0" destOrd="0" presId="urn:microsoft.com/office/officeart/2005/8/layout/default"/>
    <dgm:cxn modelId="{68F299FA-0F1C-154A-9FA1-B7D3450B6656}" type="presOf" srcId="{77D14EBF-E23B-6447-8FBC-84A91ECE2F38}" destId="{73382B39-CBD4-774A-8D1F-E07591DE0F34}" srcOrd="0" destOrd="0" presId="urn:microsoft.com/office/officeart/2005/8/layout/default"/>
    <dgm:cxn modelId="{51595093-5C19-C443-89F6-731DDA9608FD}" srcId="{77D14EBF-E23B-6447-8FBC-84A91ECE2F38}" destId="{9B0C189C-32E2-9D48-A366-40627877A7D5}" srcOrd="1" destOrd="0" parTransId="{5A197534-4A82-2B4E-9E22-31197FCB574D}" sibTransId="{68F50954-6138-4449-9412-98B74E7A76DC}"/>
    <dgm:cxn modelId="{EBE396D0-C174-1345-87A1-6FA73A0BF3CE}" type="presOf" srcId="{9B0C189C-32E2-9D48-A366-40627877A7D5}" destId="{94E19CE1-3AE8-4549-97FC-2FD8275249CD}" srcOrd="0" destOrd="0" presId="urn:microsoft.com/office/officeart/2005/8/layout/default"/>
    <dgm:cxn modelId="{C7CEBF52-2209-584E-9950-B1EA50B1E007}" type="presParOf" srcId="{73382B39-CBD4-774A-8D1F-E07591DE0F34}" destId="{ED6E40C3-FC24-0B46-852E-F8D0362E7BCA}" srcOrd="0" destOrd="0" presId="urn:microsoft.com/office/officeart/2005/8/layout/default"/>
    <dgm:cxn modelId="{7F725BF5-EDDD-314F-9B45-37E60972E770}" type="presParOf" srcId="{73382B39-CBD4-774A-8D1F-E07591DE0F34}" destId="{7BDB1B85-4377-9B42-B4B1-E6B5C3316D2C}" srcOrd="1" destOrd="0" presId="urn:microsoft.com/office/officeart/2005/8/layout/default"/>
    <dgm:cxn modelId="{06EE9080-F2B5-2840-9073-B0207BDA710F}" type="presParOf" srcId="{73382B39-CBD4-774A-8D1F-E07591DE0F34}" destId="{94E19CE1-3AE8-4549-97FC-2FD8275249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A9E40-90F2-DB47-84B3-B04A6B05B0C1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0B3B5-94B1-F544-BEBA-10744716849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Позиция в цепи</a:t>
          </a:r>
          <a:endParaRPr lang="en-US" dirty="0"/>
        </a:p>
      </dgm:t>
    </dgm:pt>
    <dgm:pt modelId="{CF6302B7-F52A-5547-A9FC-95AB24C9AF0C}" type="parTrans" cxnId="{E74A7BF6-251D-E048-A623-2476C3F530A4}">
      <dgm:prSet/>
      <dgm:spPr/>
      <dgm:t>
        <a:bodyPr/>
        <a:lstStyle/>
        <a:p>
          <a:endParaRPr lang="en-US"/>
        </a:p>
      </dgm:t>
    </dgm:pt>
    <dgm:pt modelId="{2EFA60C4-F8EB-7849-8E90-140A21409FF2}" type="sibTrans" cxnId="{E74A7BF6-251D-E048-A623-2476C3F530A4}">
      <dgm:prSet/>
      <dgm:spPr/>
      <dgm:t>
        <a:bodyPr/>
        <a:lstStyle/>
        <a:p>
          <a:endParaRPr lang="en-US"/>
        </a:p>
      </dgm:t>
    </dgm:pt>
    <dgm:pt modelId="{47D92375-AE11-4741-9783-26F5F4C3F621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Местное время</a:t>
          </a:r>
          <a:endParaRPr lang="en-US" dirty="0"/>
        </a:p>
      </dgm:t>
    </dgm:pt>
    <dgm:pt modelId="{23C93717-C94E-584E-8492-706273309DEE}" type="parTrans" cxnId="{84B01D76-4453-FA40-9BBC-030AAB3B22B4}">
      <dgm:prSet/>
      <dgm:spPr/>
      <dgm:t>
        <a:bodyPr/>
        <a:lstStyle/>
        <a:p>
          <a:endParaRPr lang="en-US"/>
        </a:p>
      </dgm:t>
    </dgm:pt>
    <dgm:pt modelId="{A62EF999-0CBB-6B4C-B0B7-A4BB37BB9E79}" type="sibTrans" cxnId="{84B01D76-4453-FA40-9BBC-030AAB3B22B4}">
      <dgm:prSet/>
      <dgm:spPr/>
      <dgm:t>
        <a:bodyPr/>
        <a:lstStyle/>
        <a:p>
          <a:endParaRPr lang="en-US"/>
        </a:p>
      </dgm:t>
    </dgm:pt>
    <dgm:pt modelId="{D16341E9-7300-D544-8A48-3851D663EA6D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n-US" dirty="0" smtClean="0"/>
            <a:t>ID </a:t>
          </a:r>
          <a:r>
            <a:rPr lang="ru-RU" dirty="0" smtClean="0"/>
            <a:t>прошлой цепи</a:t>
          </a:r>
          <a:endParaRPr lang="en-US" dirty="0"/>
        </a:p>
      </dgm:t>
    </dgm:pt>
    <dgm:pt modelId="{E09C1BA4-56D7-4C4D-9FB6-C29A2AB18598}" type="parTrans" cxnId="{36B9E834-D39D-E244-A8CD-0FCADD8C413D}">
      <dgm:prSet/>
      <dgm:spPr/>
      <dgm:t>
        <a:bodyPr/>
        <a:lstStyle/>
        <a:p>
          <a:endParaRPr lang="en-US"/>
        </a:p>
      </dgm:t>
    </dgm:pt>
    <dgm:pt modelId="{9636A1CA-1275-8A4A-A3A7-EE53BE8B6522}" type="sibTrans" cxnId="{36B9E834-D39D-E244-A8CD-0FCADD8C413D}">
      <dgm:prSet/>
      <dgm:spPr/>
      <dgm:t>
        <a:bodyPr/>
        <a:lstStyle/>
        <a:p>
          <a:endParaRPr lang="en-US"/>
        </a:p>
      </dgm:t>
    </dgm:pt>
    <dgm:pt modelId="{3A78734B-B225-694F-A825-7F2D25D28FB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Прошлый порт соединения</a:t>
          </a:r>
          <a:endParaRPr lang="en-US" dirty="0"/>
        </a:p>
      </dgm:t>
    </dgm:pt>
    <dgm:pt modelId="{EBB463E4-3036-C941-B585-AEDD1E20F032}" type="parTrans" cxnId="{064AAF93-8E74-3542-82D2-49707B4BA723}">
      <dgm:prSet/>
      <dgm:spPr/>
      <dgm:t>
        <a:bodyPr/>
        <a:lstStyle/>
        <a:p>
          <a:endParaRPr lang="en-US"/>
        </a:p>
      </dgm:t>
    </dgm:pt>
    <dgm:pt modelId="{AE806CD4-0DD3-F041-9216-E60F873C75F1}" type="sibTrans" cxnId="{064AAF93-8E74-3542-82D2-49707B4BA723}">
      <dgm:prSet/>
      <dgm:spPr/>
      <dgm:t>
        <a:bodyPr/>
        <a:lstStyle/>
        <a:p>
          <a:endParaRPr lang="en-US"/>
        </a:p>
      </dgm:t>
    </dgm:pt>
    <dgm:pt modelId="{CBC6F4AB-9A48-0D43-9D2A-36629770A99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Прошлый </a:t>
          </a:r>
          <a:r>
            <a:rPr lang="en-US" dirty="0" smtClean="0"/>
            <a:t>IP </a:t>
          </a:r>
          <a:r>
            <a:rPr lang="ru-RU" dirty="0" smtClean="0"/>
            <a:t>адрес</a:t>
          </a:r>
          <a:endParaRPr lang="en-US" dirty="0"/>
        </a:p>
      </dgm:t>
    </dgm:pt>
    <dgm:pt modelId="{A8470171-7819-394D-9904-3B2D93E35DB4}" type="parTrans" cxnId="{15DE0842-A7D7-2B49-B2C2-D12855B16345}">
      <dgm:prSet/>
      <dgm:spPr/>
      <dgm:t>
        <a:bodyPr/>
        <a:lstStyle/>
        <a:p>
          <a:endParaRPr lang="en-US"/>
        </a:p>
      </dgm:t>
    </dgm:pt>
    <dgm:pt modelId="{EB647248-645F-9A4D-92AD-9F356994C0A0}" type="sibTrans" cxnId="{15DE0842-A7D7-2B49-B2C2-D12855B16345}">
      <dgm:prSet/>
      <dgm:spPr/>
      <dgm:t>
        <a:bodyPr/>
        <a:lstStyle/>
        <a:p>
          <a:endParaRPr lang="en-US"/>
        </a:p>
      </dgm:t>
    </dgm:pt>
    <dgm:pt modelId="{934B463C-5058-CD4B-ACC6-32D88DF279C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n-US" dirty="0" smtClean="0"/>
            <a:t>IP </a:t>
          </a:r>
          <a:r>
            <a:rPr lang="ru-RU" dirty="0" smtClean="0"/>
            <a:t>адрес следующего промежуточного соединения</a:t>
          </a:r>
          <a:endParaRPr lang="en-US" dirty="0"/>
        </a:p>
      </dgm:t>
    </dgm:pt>
    <dgm:pt modelId="{FA827FD1-86DD-9C49-B07F-C24F8656CF7E}" type="parTrans" cxnId="{13F08AF8-391F-9A4B-B493-6063B635675A}">
      <dgm:prSet/>
      <dgm:spPr/>
      <dgm:t>
        <a:bodyPr/>
        <a:lstStyle/>
        <a:p>
          <a:endParaRPr lang="en-US"/>
        </a:p>
      </dgm:t>
    </dgm:pt>
    <dgm:pt modelId="{B4D93678-656F-FF4A-847F-42F26B750AB8}" type="sibTrans" cxnId="{13F08AF8-391F-9A4B-B493-6063B635675A}">
      <dgm:prSet/>
      <dgm:spPr/>
      <dgm:t>
        <a:bodyPr/>
        <a:lstStyle/>
        <a:p>
          <a:endParaRPr lang="en-US"/>
        </a:p>
      </dgm:t>
    </dgm:pt>
    <dgm:pt modelId="{E46E390F-C1C8-CC4C-B418-15D8A638B4C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Порт следующего промежуточного соединения</a:t>
          </a:r>
          <a:endParaRPr lang="en-US" dirty="0"/>
        </a:p>
      </dgm:t>
    </dgm:pt>
    <dgm:pt modelId="{4CE63BC1-DED6-5140-8B6A-37F84D8AA643}" type="parTrans" cxnId="{B21047E6-8D86-A54F-BD52-A5B1BE8BC817}">
      <dgm:prSet/>
      <dgm:spPr/>
      <dgm:t>
        <a:bodyPr/>
        <a:lstStyle/>
        <a:p>
          <a:endParaRPr lang="en-US"/>
        </a:p>
      </dgm:t>
    </dgm:pt>
    <dgm:pt modelId="{51FC0B28-C84C-2447-963A-3A1E349B17B5}" type="sibTrans" cxnId="{B21047E6-8D86-A54F-BD52-A5B1BE8BC817}">
      <dgm:prSet/>
      <dgm:spPr/>
      <dgm:t>
        <a:bodyPr/>
        <a:lstStyle/>
        <a:p>
          <a:endParaRPr lang="en-US"/>
        </a:p>
      </dgm:t>
    </dgm:pt>
    <dgm:pt modelId="{3F9DB590-34FB-F74C-ACB7-C98061302C2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n-US" dirty="0" smtClean="0"/>
            <a:t>ID </a:t>
          </a:r>
          <a:r>
            <a:rPr lang="ru-RU" dirty="0" smtClean="0"/>
            <a:t>следующего промежуточного соединения</a:t>
          </a:r>
          <a:endParaRPr lang="en-US" dirty="0"/>
        </a:p>
      </dgm:t>
    </dgm:pt>
    <dgm:pt modelId="{2DF8ADF7-6747-F54C-92A8-7970A6BF217A}" type="parTrans" cxnId="{54FB0842-71AB-814D-B486-315B73232C4D}">
      <dgm:prSet/>
      <dgm:spPr/>
      <dgm:t>
        <a:bodyPr/>
        <a:lstStyle/>
        <a:p>
          <a:endParaRPr lang="en-US"/>
        </a:p>
      </dgm:t>
    </dgm:pt>
    <dgm:pt modelId="{C8541A68-A85C-B349-ABCB-B45AB9B82C5D}" type="sibTrans" cxnId="{54FB0842-71AB-814D-B486-315B73232C4D}">
      <dgm:prSet/>
      <dgm:spPr/>
      <dgm:t>
        <a:bodyPr/>
        <a:lstStyle/>
        <a:p>
          <a:endParaRPr lang="en-US"/>
        </a:p>
      </dgm:t>
    </dgm:pt>
    <dgm:pt modelId="{F19C8427-9431-E447-B006-E4CDC96F02AF}" type="pres">
      <dgm:prSet presAssocID="{E6BA9E40-90F2-DB47-84B3-B04A6B05B0C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599BEE-2573-C74A-9C4B-0EC813813C01}" type="pres">
      <dgm:prSet presAssocID="{0D00B3B5-94B1-F544-BEBA-107447168499}" presName="vertOne" presStyleCnt="0"/>
      <dgm:spPr/>
    </dgm:pt>
    <dgm:pt modelId="{C97F814B-E742-F746-ACC5-379069D1D541}" type="pres">
      <dgm:prSet presAssocID="{0D00B3B5-94B1-F544-BEBA-107447168499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98F5E0-9A71-2F46-A581-193599EBEF22}" type="pres">
      <dgm:prSet presAssocID="{0D00B3B5-94B1-F544-BEBA-107447168499}" presName="parTransOne" presStyleCnt="0"/>
      <dgm:spPr/>
    </dgm:pt>
    <dgm:pt modelId="{213567D7-8498-4B4A-8DB3-FAA96EA62963}" type="pres">
      <dgm:prSet presAssocID="{0D00B3B5-94B1-F544-BEBA-107447168499}" presName="horzOne" presStyleCnt="0"/>
      <dgm:spPr/>
    </dgm:pt>
    <dgm:pt modelId="{E4FD9C6F-E762-EF4F-8D4B-0327555287D0}" type="pres">
      <dgm:prSet presAssocID="{47D92375-AE11-4741-9783-26F5F4C3F621}" presName="vertTwo" presStyleCnt="0"/>
      <dgm:spPr/>
    </dgm:pt>
    <dgm:pt modelId="{0EC58CF2-2B7F-F04E-B164-C73E29B254D4}" type="pres">
      <dgm:prSet presAssocID="{47D92375-AE11-4741-9783-26F5F4C3F62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C20F02-7679-D346-B0F5-DEE076F76187}" type="pres">
      <dgm:prSet presAssocID="{47D92375-AE11-4741-9783-26F5F4C3F621}" presName="horzTwo" presStyleCnt="0"/>
      <dgm:spPr/>
    </dgm:pt>
    <dgm:pt modelId="{DE1D1E3A-C35F-1D41-82DE-79D22DE92CE6}" type="pres">
      <dgm:prSet presAssocID="{2EFA60C4-F8EB-7849-8E90-140A21409FF2}" presName="sibSpaceOne" presStyleCnt="0"/>
      <dgm:spPr/>
    </dgm:pt>
    <dgm:pt modelId="{EDA39BD2-6025-564E-AA15-D749AFA677AA}" type="pres">
      <dgm:prSet presAssocID="{D16341E9-7300-D544-8A48-3851D663EA6D}" presName="vertOne" presStyleCnt="0"/>
      <dgm:spPr/>
    </dgm:pt>
    <dgm:pt modelId="{8041122A-836F-3F43-877F-3D910115B15E}" type="pres">
      <dgm:prSet presAssocID="{D16341E9-7300-D544-8A48-3851D663EA6D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08C2CE-2A4D-1146-97F4-9285D6BC92E8}" type="pres">
      <dgm:prSet presAssocID="{D16341E9-7300-D544-8A48-3851D663EA6D}" presName="parTransOne" presStyleCnt="0"/>
      <dgm:spPr/>
    </dgm:pt>
    <dgm:pt modelId="{211FE523-1CA0-A847-94CF-A1B09EA095B0}" type="pres">
      <dgm:prSet presAssocID="{D16341E9-7300-D544-8A48-3851D663EA6D}" presName="horzOne" presStyleCnt="0"/>
      <dgm:spPr/>
    </dgm:pt>
    <dgm:pt modelId="{B8E394E8-F4E5-A349-B0AC-EDE192063124}" type="pres">
      <dgm:prSet presAssocID="{3F9DB590-34FB-F74C-ACB7-C98061302C2A}" presName="vertTwo" presStyleCnt="0"/>
      <dgm:spPr/>
    </dgm:pt>
    <dgm:pt modelId="{5E88B135-02F0-1345-AAF0-FCE4DEA30510}" type="pres">
      <dgm:prSet presAssocID="{3F9DB590-34FB-F74C-ACB7-C98061302C2A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B7374-238B-B746-B9D2-1123012517BF}" type="pres">
      <dgm:prSet presAssocID="{3F9DB590-34FB-F74C-ACB7-C98061302C2A}" presName="horzTwo" presStyleCnt="0"/>
      <dgm:spPr/>
    </dgm:pt>
    <dgm:pt modelId="{7CBEB086-DA41-924E-9C48-A95BCD30AF86}" type="pres">
      <dgm:prSet presAssocID="{9636A1CA-1275-8A4A-A3A7-EE53BE8B6522}" presName="sibSpaceOne" presStyleCnt="0"/>
      <dgm:spPr/>
    </dgm:pt>
    <dgm:pt modelId="{F5F67D50-E31E-1B43-8889-D9550C4B9865}" type="pres">
      <dgm:prSet presAssocID="{CBC6F4AB-9A48-0D43-9D2A-36629770A99A}" presName="vertOne" presStyleCnt="0"/>
      <dgm:spPr/>
    </dgm:pt>
    <dgm:pt modelId="{6B9DE8D8-D7FC-9E4D-BA67-C3093ED84CD3}" type="pres">
      <dgm:prSet presAssocID="{CBC6F4AB-9A48-0D43-9D2A-36629770A99A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C8FCF-5FA9-5948-B8FA-4933378A29E8}" type="pres">
      <dgm:prSet presAssocID="{CBC6F4AB-9A48-0D43-9D2A-36629770A99A}" presName="parTransOne" presStyleCnt="0"/>
      <dgm:spPr/>
    </dgm:pt>
    <dgm:pt modelId="{B617810F-A52D-3A4E-B4EB-35CD33BAA3D9}" type="pres">
      <dgm:prSet presAssocID="{CBC6F4AB-9A48-0D43-9D2A-36629770A99A}" presName="horzOne" presStyleCnt="0"/>
      <dgm:spPr/>
    </dgm:pt>
    <dgm:pt modelId="{33CAA18D-1623-5543-9E25-AE62FE2BC3FF}" type="pres">
      <dgm:prSet presAssocID="{E46E390F-C1C8-CC4C-B418-15D8A638B4C8}" presName="vertTwo" presStyleCnt="0"/>
      <dgm:spPr/>
    </dgm:pt>
    <dgm:pt modelId="{8422A4A0-5136-FB40-8A5B-D65D366B1185}" type="pres">
      <dgm:prSet presAssocID="{E46E390F-C1C8-CC4C-B418-15D8A638B4C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DAA0E-980C-7A43-A546-AA9F0C2DA5DA}" type="pres">
      <dgm:prSet presAssocID="{E46E390F-C1C8-CC4C-B418-15D8A638B4C8}" presName="horzTwo" presStyleCnt="0"/>
      <dgm:spPr/>
    </dgm:pt>
    <dgm:pt modelId="{5BED7B45-F01D-B646-833A-93CC1AAE7F54}" type="pres">
      <dgm:prSet presAssocID="{EB647248-645F-9A4D-92AD-9F356994C0A0}" presName="sibSpaceOne" presStyleCnt="0"/>
      <dgm:spPr/>
    </dgm:pt>
    <dgm:pt modelId="{4B6130F6-3BEB-9745-8101-D10C59D09209}" type="pres">
      <dgm:prSet presAssocID="{3A78734B-B225-694F-A825-7F2D25D28FB5}" presName="vertOne" presStyleCnt="0"/>
      <dgm:spPr/>
    </dgm:pt>
    <dgm:pt modelId="{64065B7C-028E-F448-9349-A846841F5369}" type="pres">
      <dgm:prSet presAssocID="{3A78734B-B225-694F-A825-7F2D25D28FB5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CEC957-05CD-9344-8A74-ADF43604C783}" type="pres">
      <dgm:prSet presAssocID="{3A78734B-B225-694F-A825-7F2D25D28FB5}" presName="parTransOne" presStyleCnt="0"/>
      <dgm:spPr/>
    </dgm:pt>
    <dgm:pt modelId="{03201103-6811-1247-B584-0E2BE297A2D5}" type="pres">
      <dgm:prSet presAssocID="{3A78734B-B225-694F-A825-7F2D25D28FB5}" presName="horzOne" presStyleCnt="0"/>
      <dgm:spPr/>
    </dgm:pt>
    <dgm:pt modelId="{A30BD2AF-F48E-394F-B60F-B65825B8EFCE}" type="pres">
      <dgm:prSet presAssocID="{934B463C-5058-CD4B-ACC6-32D88DF279C0}" presName="vertTwo" presStyleCnt="0"/>
      <dgm:spPr/>
    </dgm:pt>
    <dgm:pt modelId="{1509F102-C69B-3944-A8F3-3F144E563E88}" type="pres">
      <dgm:prSet presAssocID="{934B463C-5058-CD4B-ACC6-32D88DF279C0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E66091-077B-5A44-9C8B-F3727FE884FD}" type="pres">
      <dgm:prSet presAssocID="{934B463C-5058-CD4B-ACC6-32D88DF279C0}" presName="horzTwo" presStyleCnt="0"/>
      <dgm:spPr/>
    </dgm:pt>
  </dgm:ptLst>
  <dgm:cxnLst>
    <dgm:cxn modelId="{54FB0842-71AB-814D-B486-315B73232C4D}" srcId="{D16341E9-7300-D544-8A48-3851D663EA6D}" destId="{3F9DB590-34FB-F74C-ACB7-C98061302C2A}" srcOrd="0" destOrd="0" parTransId="{2DF8ADF7-6747-F54C-92A8-7970A6BF217A}" sibTransId="{C8541A68-A85C-B349-ABCB-B45AB9B82C5D}"/>
    <dgm:cxn modelId="{379285F0-D505-2640-9998-619CABDF7B33}" type="presOf" srcId="{E6BA9E40-90F2-DB47-84B3-B04A6B05B0C1}" destId="{F19C8427-9431-E447-B006-E4CDC96F02AF}" srcOrd="0" destOrd="0" presId="urn:microsoft.com/office/officeart/2005/8/layout/hierarchy4"/>
    <dgm:cxn modelId="{C36B425A-8618-6844-A294-AFCE889786F9}" type="presOf" srcId="{CBC6F4AB-9A48-0D43-9D2A-36629770A99A}" destId="{6B9DE8D8-D7FC-9E4D-BA67-C3093ED84CD3}" srcOrd="0" destOrd="0" presId="urn:microsoft.com/office/officeart/2005/8/layout/hierarchy4"/>
    <dgm:cxn modelId="{064AAF93-8E74-3542-82D2-49707B4BA723}" srcId="{E6BA9E40-90F2-DB47-84B3-B04A6B05B0C1}" destId="{3A78734B-B225-694F-A825-7F2D25D28FB5}" srcOrd="3" destOrd="0" parTransId="{EBB463E4-3036-C941-B585-AEDD1E20F032}" sibTransId="{AE806CD4-0DD3-F041-9216-E60F873C75F1}"/>
    <dgm:cxn modelId="{1DDE1AA2-67DB-4845-80AF-E4E3607BF46E}" type="presOf" srcId="{D16341E9-7300-D544-8A48-3851D663EA6D}" destId="{8041122A-836F-3F43-877F-3D910115B15E}" srcOrd="0" destOrd="0" presId="urn:microsoft.com/office/officeart/2005/8/layout/hierarchy4"/>
    <dgm:cxn modelId="{36B9E834-D39D-E244-A8CD-0FCADD8C413D}" srcId="{E6BA9E40-90F2-DB47-84B3-B04A6B05B0C1}" destId="{D16341E9-7300-D544-8A48-3851D663EA6D}" srcOrd="1" destOrd="0" parTransId="{E09C1BA4-56D7-4C4D-9FB6-C29A2AB18598}" sibTransId="{9636A1CA-1275-8A4A-A3A7-EE53BE8B6522}"/>
    <dgm:cxn modelId="{15DE0842-A7D7-2B49-B2C2-D12855B16345}" srcId="{E6BA9E40-90F2-DB47-84B3-B04A6B05B0C1}" destId="{CBC6F4AB-9A48-0D43-9D2A-36629770A99A}" srcOrd="2" destOrd="0" parTransId="{A8470171-7819-394D-9904-3B2D93E35DB4}" sibTransId="{EB647248-645F-9A4D-92AD-9F356994C0A0}"/>
    <dgm:cxn modelId="{B21047E6-8D86-A54F-BD52-A5B1BE8BC817}" srcId="{CBC6F4AB-9A48-0D43-9D2A-36629770A99A}" destId="{E46E390F-C1C8-CC4C-B418-15D8A638B4C8}" srcOrd="0" destOrd="0" parTransId="{4CE63BC1-DED6-5140-8B6A-37F84D8AA643}" sibTransId="{51FC0B28-C84C-2447-963A-3A1E349B17B5}"/>
    <dgm:cxn modelId="{8C6E7CEB-C332-DD41-9037-D97CDF55D106}" type="presOf" srcId="{E46E390F-C1C8-CC4C-B418-15D8A638B4C8}" destId="{8422A4A0-5136-FB40-8A5B-D65D366B1185}" srcOrd="0" destOrd="0" presId="urn:microsoft.com/office/officeart/2005/8/layout/hierarchy4"/>
    <dgm:cxn modelId="{AE1F27AB-B97E-114B-A5D8-2A7954482F0F}" type="presOf" srcId="{3A78734B-B225-694F-A825-7F2D25D28FB5}" destId="{64065B7C-028E-F448-9349-A846841F5369}" srcOrd="0" destOrd="0" presId="urn:microsoft.com/office/officeart/2005/8/layout/hierarchy4"/>
    <dgm:cxn modelId="{84B01D76-4453-FA40-9BBC-030AAB3B22B4}" srcId="{0D00B3B5-94B1-F544-BEBA-107447168499}" destId="{47D92375-AE11-4741-9783-26F5F4C3F621}" srcOrd="0" destOrd="0" parTransId="{23C93717-C94E-584E-8492-706273309DEE}" sibTransId="{A62EF999-0CBB-6B4C-B0B7-A4BB37BB9E79}"/>
    <dgm:cxn modelId="{7CB1423C-9176-A14A-B624-3A0C5BE9ED50}" type="presOf" srcId="{0D00B3B5-94B1-F544-BEBA-107447168499}" destId="{C97F814B-E742-F746-ACC5-379069D1D541}" srcOrd="0" destOrd="0" presId="urn:microsoft.com/office/officeart/2005/8/layout/hierarchy4"/>
    <dgm:cxn modelId="{13F08AF8-391F-9A4B-B493-6063B635675A}" srcId="{3A78734B-B225-694F-A825-7F2D25D28FB5}" destId="{934B463C-5058-CD4B-ACC6-32D88DF279C0}" srcOrd="0" destOrd="0" parTransId="{FA827FD1-86DD-9C49-B07F-C24F8656CF7E}" sibTransId="{B4D93678-656F-FF4A-847F-42F26B750AB8}"/>
    <dgm:cxn modelId="{D1B8F34B-1085-9947-A053-F90D08D6F72F}" type="presOf" srcId="{47D92375-AE11-4741-9783-26F5F4C3F621}" destId="{0EC58CF2-2B7F-F04E-B164-C73E29B254D4}" srcOrd="0" destOrd="0" presId="urn:microsoft.com/office/officeart/2005/8/layout/hierarchy4"/>
    <dgm:cxn modelId="{E74A7BF6-251D-E048-A623-2476C3F530A4}" srcId="{E6BA9E40-90F2-DB47-84B3-B04A6B05B0C1}" destId="{0D00B3B5-94B1-F544-BEBA-107447168499}" srcOrd="0" destOrd="0" parTransId="{CF6302B7-F52A-5547-A9FC-95AB24C9AF0C}" sibTransId="{2EFA60C4-F8EB-7849-8E90-140A21409FF2}"/>
    <dgm:cxn modelId="{9778C97E-A71F-8947-AECC-BE87538E3D44}" type="presOf" srcId="{3F9DB590-34FB-F74C-ACB7-C98061302C2A}" destId="{5E88B135-02F0-1345-AAF0-FCE4DEA30510}" srcOrd="0" destOrd="0" presId="urn:microsoft.com/office/officeart/2005/8/layout/hierarchy4"/>
    <dgm:cxn modelId="{50DC418A-C518-6347-AD3A-829540C944DE}" type="presOf" srcId="{934B463C-5058-CD4B-ACC6-32D88DF279C0}" destId="{1509F102-C69B-3944-A8F3-3F144E563E88}" srcOrd="0" destOrd="0" presId="urn:microsoft.com/office/officeart/2005/8/layout/hierarchy4"/>
    <dgm:cxn modelId="{9DF4E05E-015B-AC4D-93D6-13ED6549D690}" type="presParOf" srcId="{F19C8427-9431-E447-B006-E4CDC96F02AF}" destId="{72599BEE-2573-C74A-9C4B-0EC813813C01}" srcOrd="0" destOrd="0" presId="urn:microsoft.com/office/officeart/2005/8/layout/hierarchy4"/>
    <dgm:cxn modelId="{D9D4E6B1-B793-154E-BF0F-09995A0A54E1}" type="presParOf" srcId="{72599BEE-2573-C74A-9C4B-0EC813813C01}" destId="{C97F814B-E742-F746-ACC5-379069D1D541}" srcOrd="0" destOrd="0" presId="urn:microsoft.com/office/officeart/2005/8/layout/hierarchy4"/>
    <dgm:cxn modelId="{9F6F423E-95CF-EA44-9A85-070718B223FC}" type="presParOf" srcId="{72599BEE-2573-C74A-9C4B-0EC813813C01}" destId="{9398F5E0-9A71-2F46-A581-193599EBEF22}" srcOrd="1" destOrd="0" presId="urn:microsoft.com/office/officeart/2005/8/layout/hierarchy4"/>
    <dgm:cxn modelId="{4DE1EECC-1A7B-324F-A0BE-545CEACDA033}" type="presParOf" srcId="{72599BEE-2573-C74A-9C4B-0EC813813C01}" destId="{213567D7-8498-4B4A-8DB3-FAA96EA62963}" srcOrd="2" destOrd="0" presId="urn:microsoft.com/office/officeart/2005/8/layout/hierarchy4"/>
    <dgm:cxn modelId="{FB3C5EAD-1741-7A4E-BA35-99282582BB79}" type="presParOf" srcId="{213567D7-8498-4B4A-8DB3-FAA96EA62963}" destId="{E4FD9C6F-E762-EF4F-8D4B-0327555287D0}" srcOrd="0" destOrd="0" presId="urn:microsoft.com/office/officeart/2005/8/layout/hierarchy4"/>
    <dgm:cxn modelId="{A0BE252F-85F1-6244-8E3B-30F157B0DD02}" type="presParOf" srcId="{E4FD9C6F-E762-EF4F-8D4B-0327555287D0}" destId="{0EC58CF2-2B7F-F04E-B164-C73E29B254D4}" srcOrd="0" destOrd="0" presId="urn:microsoft.com/office/officeart/2005/8/layout/hierarchy4"/>
    <dgm:cxn modelId="{EEA521EC-70CF-2F4C-9D83-1D528703E9B8}" type="presParOf" srcId="{E4FD9C6F-E762-EF4F-8D4B-0327555287D0}" destId="{BFC20F02-7679-D346-B0F5-DEE076F76187}" srcOrd="1" destOrd="0" presId="urn:microsoft.com/office/officeart/2005/8/layout/hierarchy4"/>
    <dgm:cxn modelId="{3FE322BE-765D-D445-8315-9574C83970A4}" type="presParOf" srcId="{F19C8427-9431-E447-B006-E4CDC96F02AF}" destId="{DE1D1E3A-C35F-1D41-82DE-79D22DE92CE6}" srcOrd="1" destOrd="0" presId="urn:microsoft.com/office/officeart/2005/8/layout/hierarchy4"/>
    <dgm:cxn modelId="{7F7BCF1A-CD99-784B-9744-3D32E3CFB1D6}" type="presParOf" srcId="{F19C8427-9431-E447-B006-E4CDC96F02AF}" destId="{EDA39BD2-6025-564E-AA15-D749AFA677AA}" srcOrd="2" destOrd="0" presId="urn:microsoft.com/office/officeart/2005/8/layout/hierarchy4"/>
    <dgm:cxn modelId="{9044C282-AECE-F749-904D-A12544048E2C}" type="presParOf" srcId="{EDA39BD2-6025-564E-AA15-D749AFA677AA}" destId="{8041122A-836F-3F43-877F-3D910115B15E}" srcOrd="0" destOrd="0" presId="urn:microsoft.com/office/officeart/2005/8/layout/hierarchy4"/>
    <dgm:cxn modelId="{524B2BB9-BD2A-0044-B16A-AB40B7B4EB56}" type="presParOf" srcId="{EDA39BD2-6025-564E-AA15-D749AFA677AA}" destId="{3808C2CE-2A4D-1146-97F4-9285D6BC92E8}" srcOrd="1" destOrd="0" presId="urn:microsoft.com/office/officeart/2005/8/layout/hierarchy4"/>
    <dgm:cxn modelId="{60D2BC56-107B-EF4E-89C8-8A4924DA492E}" type="presParOf" srcId="{EDA39BD2-6025-564E-AA15-D749AFA677AA}" destId="{211FE523-1CA0-A847-94CF-A1B09EA095B0}" srcOrd="2" destOrd="0" presId="urn:microsoft.com/office/officeart/2005/8/layout/hierarchy4"/>
    <dgm:cxn modelId="{D7A36040-FDDC-D94D-8BF3-472511C60E66}" type="presParOf" srcId="{211FE523-1CA0-A847-94CF-A1B09EA095B0}" destId="{B8E394E8-F4E5-A349-B0AC-EDE192063124}" srcOrd="0" destOrd="0" presId="urn:microsoft.com/office/officeart/2005/8/layout/hierarchy4"/>
    <dgm:cxn modelId="{F8A22061-3C94-A249-9576-CB42C9D9D477}" type="presParOf" srcId="{B8E394E8-F4E5-A349-B0AC-EDE192063124}" destId="{5E88B135-02F0-1345-AAF0-FCE4DEA30510}" srcOrd="0" destOrd="0" presId="urn:microsoft.com/office/officeart/2005/8/layout/hierarchy4"/>
    <dgm:cxn modelId="{355C6346-46FE-934A-AD48-2974C3ED82CD}" type="presParOf" srcId="{B8E394E8-F4E5-A349-B0AC-EDE192063124}" destId="{EA0B7374-238B-B746-B9D2-1123012517BF}" srcOrd="1" destOrd="0" presId="urn:microsoft.com/office/officeart/2005/8/layout/hierarchy4"/>
    <dgm:cxn modelId="{8B943F93-1B42-1445-B44D-409B0B074745}" type="presParOf" srcId="{F19C8427-9431-E447-B006-E4CDC96F02AF}" destId="{7CBEB086-DA41-924E-9C48-A95BCD30AF86}" srcOrd="3" destOrd="0" presId="urn:microsoft.com/office/officeart/2005/8/layout/hierarchy4"/>
    <dgm:cxn modelId="{2C794BE8-1AF6-2540-9372-6D18246539EE}" type="presParOf" srcId="{F19C8427-9431-E447-B006-E4CDC96F02AF}" destId="{F5F67D50-E31E-1B43-8889-D9550C4B9865}" srcOrd="4" destOrd="0" presId="urn:microsoft.com/office/officeart/2005/8/layout/hierarchy4"/>
    <dgm:cxn modelId="{188BC1BF-A9C4-0047-95A0-FA2575106772}" type="presParOf" srcId="{F5F67D50-E31E-1B43-8889-D9550C4B9865}" destId="{6B9DE8D8-D7FC-9E4D-BA67-C3093ED84CD3}" srcOrd="0" destOrd="0" presId="urn:microsoft.com/office/officeart/2005/8/layout/hierarchy4"/>
    <dgm:cxn modelId="{B4C57A61-B77A-2A44-B3CF-D3B0CCEA28E9}" type="presParOf" srcId="{F5F67D50-E31E-1B43-8889-D9550C4B9865}" destId="{CC1C8FCF-5FA9-5948-B8FA-4933378A29E8}" srcOrd="1" destOrd="0" presId="urn:microsoft.com/office/officeart/2005/8/layout/hierarchy4"/>
    <dgm:cxn modelId="{65295990-CD70-C145-9749-61EB630C16B2}" type="presParOf" srcId="{F5F67D50-E31E-1B43-8889-D9550C4B9865}" destId="{B617810F-A52D-3A4E-B4EB-35CD33BAA3D9}" srcOrd="2" destOrd="0" presId="urn:microsoft.com/office/officeart/2005/8/layout/hierarchy4"/>
    <dgm:cxn modelId="{3027C8CC-84BA-144D-B5B2-429608FCADE8}" type="presParOf" srcId="{B617810F-A52D-3A4E-B4EB-35CD33BAA3D9}" destId="{33CAA18D-1623-5543-9E25-AE62FE2BC3FF}" srcOrd="0" destOrd="0" presId="urn:microsoft.com/office/officeart/2005/8/layout/hierarchy4"/>
    <dgm:cxn modelId="{8E953015-4A3F-6A4C-A372-7D4F27E3CC41}" type="presParOf" srcId="{33CAA18D-1623-5543-9E25-AE62FE2BC3FF}" destId="{8422A4A0-5136-FB40-8A5B-D65D366B1185}" srcOrd="0" destOrd="0" presId="urn:microsoft.com/office/officeart/2005/8/layout/hierarchy4"/>
    <dgm:cxn modelId="{4DD7E6FC-D8A2-9446-A5B7-EB76C090C3B6}" type="presParOf" srcId="{33CAA18D-1623-5543-9E25-AE62FE2BC3FF}" destId="{74CDAA0E-980C-7A43-A546-AA9F0C2DA5DA}" srcOrd="1" destOrd="0" presId="urn:microsoft.com/office/officeart/2005/8/layout/hierarchy4"/>
    <dgm:cxn modelId="{E96F6ED5-3529-2C41-9451-5B49FEA3C31F}" type="presParOf" srcId="{F19C8427-9431-E447-B006-E4CDC96F02AF}" destId="{5BED7B45-F01D-B646-833A-93CC1AAE7F54}" srcOrd="5" destOrd="0" presId="urn:microsoft.com/office/officeart/2005/8/layout/hierarchy4"/>
    <dgm:cxn modelId="{27FAE8FA-6A70-714A-BAA0-A7A11D222D15}" type="presParOf" srcId="{F19C8427-9431-E447-B006-E4CDC96F02AF}" destId="{4B6130F6-3BEB-9745-8101-D10C59D09209}" srcOrd="6" destOrd="0" presId="urn:microsoft.com/office/officeart/2005/8/layout/hierarchy4"/>
    <dgm:cxn modelId="{541BD9EC-DB9C-1941-A09E-57B118F54536}" type="presParOf" srcId="{4B6130F6-3BEB-9745-8101-D10C59D09209}" destId="{64065B7C-028E-F448-9349-A846841F5369}" srcOrd="0" destOrd="0" presId="urn:microsoft.com/office/officeart/2005/8/layout/hierarchy4"/>
    <dgm:cxn modelId="{46C07110-7440-6B4B-A8FF-63156B5FE15F}" type="presParOf" srcId="{4B6130F6-3BEB-9745-8101-D10C59D09209}" destId="{3ECEC957-05CD-9344-8A74-ADF43604C783}" srcOrd="1" destOrd="0" presId="urn:microsoft.com/office/officeart/2005/8/layout/hierarchy4"/>
    <dgm:cxn modelId="{081227CD-99A4-1743-918D-4E45C8529D48}" type="presParOf" srcId="{4B6130F6-3BEB-9745-8101-D10C59D09209}" destId="{03201103-6811-1247-B584-0E2BE297A2D5}" srcOrd="2" destOrd="0" presId="urn:microsoft.com/office/officeart/2005/8/layout/hierarchy4"/>
    <dgm:cxn modelId="{589B085E-0896-A740-B357-06FFCAA4D0A5}" type="presParOf" srcId="{03201103-6811-1247-B584-0E2BE297A2D5}" destId="{A30BD2AF-F48E-394F-B60F-B65825B8EFCE}" srcOrd="0" destOrd="0" presId="urn:microsoft.com/office/officeart/2005/8/layout/hierarchy4"/>
    <dgm:cxn modelId="{80A9EFC4-CD21-6D42-825B-4BDF4ECB01B6}" type="presParOf" srcId="{A30BD2AF-F48E-394F-B60F-B65825B8EFCE}" destId="{1509F102-C69B-3944-A8F3-3F144E563E88}" srcOrd="0" destOrd="0" presId="urn:microsoft.com/office/officeart/2005/8/layout/hierarchy4"/>
    <dgm:cxn modelId="{8EFC0462-EAC4-8249-8C53-5C9F5F837BB5}" type="presParOf" srcId="{A30BD2AF-F48E-394F-B60F-B65825B8EFCE}" destId="{F0E66091-077B-5A44-9C8B-F3727FE884F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EA864-6B87-AC4F-848F-2627241647B5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9F3A4400-2F4F-FC44-A803-C11F3FAB764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Сбор</a:t>
          </a:r>
          <a:r>
            <a:rPr lang="ru-RU" dirty="0" smtClean="0"/>
            <a:t> данных</a:t>
          </a:r>
          <a:endParaRPr lang="en-US" dirty="0"/>
        </a:p>
      </dgm:t>
    </dgm:pt>
    <dgm:pt modelId="{B7FD8F4A-EC11-694F-8873-561EEFB23E37}" type="parTrans" cxnId="{C75C6975-2630-004D-AA56-86C293CB62DF}">
      <dgm:prSet/>
      <dgm:spPr/>
      <dgm:t>
        <a:bodyPr/>
        <a:lstStyle/>
        <a:p>
          <a:endParaRPr lang="en-US"/>
        </a:p>
      </dgm:t>
    </dgm:pt>
    <dgm:pt modelId="{340FAB36-931C-F840-8304-8C9169AC7A02}" type="sibTrans" cxnId="{C75C6975-2630-004D-AA56-86C293CB62DF}">
      <dgm:prSet/>
      <dgm:spPr/>
      <dgm:t>
        <a:bodyPr/>
        <a:lstStyle/>
        <a:p>
          <a:endParaRPr lang="en-US"/>
        </a:p>
      </dgm:t>
    </dgm:pt>
    <dgm:pt modelId="{05FC92DB-8D88-D847-B4AB-DED7E9FA09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Обучение</a:t>
          </a:r>
          <a:r>
            <a:rPr lang="ru-RU" dirty="0" smtClean="0"/>
            <a:t> классификатора</a:t>
          </a:r>
          <a:endParaRPr lang="en-US" dirty="0"/>
        </a:p>
      </dgm:t>
    </dgm:pt>
    <dgm:pt modelId="{F3791013-4551-7144-A87B-2A2C9987BED0}" type="parTrans" cxnId="{8A5BE8E6-73E3-D941-823F-A233363272EB}">
      <dgm:prSet/>
      <dgm:spPr/>
      <dgm:t>
        <a:bodyPr/>
        <a:lstStyle/>
        <a:p>
          <a:endParaRPr lang="en-US"/>
        </a:p>
      </dgm:t>
    </dgm:pt>
    <dgm:pt modelId="{8455B54A-332B-CF42-814F-2D2FA8F8E696}" type="sibTrans" cxnId="{8A5BE8E6-73E3-D941-823F-A233363272EB}">
      <dgm:prSet/>
      <dgm:spPr/>
      <dgm:t>
        <a:bodyPr/>
        <a:lstStyle/>
        <a:p>
          <a:endParaRPr lang="en-US"/>
        </a:p>
      </dgm:t>
    </dgm:pt>
    <dgm:pt modelId="{4ABCFEE4-680A-3A40-B141-1458780CAC9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Распознавание </a:t>
          </a:r>
          <a:r>
            <a:rPr lang="ru-RU" dirty="0" smtClean="0"/>
            <a:t>сайтов</a:t>
          </a:r>
          <a:endParaRPr lang="en-US" dirty="0"/>
        </a:p>
      </dgm:t>
    </dgm:pt>
    <dgm:pt modelId="{27C861EB-0C8A-C945-92F3-A25EA774F86B}" type="parTrans" cxnId="{591420B6-3144-5847-B22E-8DB597720C43}">
      <dgm:prSet/>
      <dgm:spPr/>
      <dgm:t>
        <a:bodyPr/>
        <a:lstStyle/>
        <a:p>
          <a:endParaRPr lang="en-US"/>
        </a:p>
      </dgm:t>
    </dgm:pt>
    <dgm:pt modelId="{E3EA69EE-5421-8847-B8FB-210299576A36}" type="sibTrans" cxnId="{591420B6-3144-5847-B22E-8DB597720C43}">
      <dgm:prSet/>
      <dgm:spPr/>
      <dgm:t>
        <a:bodyPr/>
        <a:lstStyle/>
        <a:p>
          <a:endParaRPr lang="en-US"/>
        </a:p>
      </dgm:t>
    </dgm:pt>
    <dgm:pt modelId="{7438D11E-5D87-EE42-9AAB-A1077398670C}" type="pres">
      <dgm:prSet presAssocID="{8B1EA864-6B87-AC4F-848F-2627241647B5}" presName="Name0" presStyleCnt="0">
        <dgm:presLayoutVars>
          <dgm:dir/>
          <dgm:resizeHandles val="exact"/>
        </dgm:presLayoutVars>
      </dgm:prSet>
      <dgm:spPr/>
    </dgm:pt>
    <dgm:pt modelId="{F61D74A8-C9A9-4340-B6DF-E7E0D35D4123}" type="pres">
      <dgm:prSet presAssocID="{9F3A4400-2F4F-FC44-A803-C11F3FAB764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DF39B-C313-2E46-82B0-5774E5EC8E28}" type="pres">
      <dgm:prSet presAssocID="{340FAB36-931C-F840-8304-8C9169AC7A02}" presName="parSpace" presStyleCnt="0"/>
      <dgm:spPr/>
    </dgm:pt>
    <dgm:pt modelId="{A5C046B4-462B-384C-8537-9284E710B442}" type="pres">
      <dgm:prSet presAssocID="{05FC92DB-8D88-D847-B4AB-DED7E9FA098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93FF9-BE21-D74A-B559-8262D9BE00BC}" type="pres">
      <dgm:prSet presAssocID="{8455B54A-332B-CF42-814F-2D2FA8F8E696}" presName="parSpace" presStyleCnt="0"/>
      <dgm:spPr/>
    </dgm:pt>
    <dgm:pt modelId="{467F0E43-F067-864F-911B-AB0A925A8031}" type="pres">
      <dgm:prSet presAssocID="{4ABCFEE4-680A-3A40-B141-1458780CAC9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2EEDD-CB56-D948-BEB0-37D572C8692E}" type="presOf" srcId="{4ABCFEE4-680A-3A40-B141-1458780CAC9E}" destId="{467F0E43-F067-864F-911B-AB0A925A8031}" srcOrd="0" destOrd="0" presId="urn:microsoft.com/office/officeart/2005/8/layout/hChevron3"/>
    <dgm:cxn modelId="{8A5BE8E6-73E3-D941-823F-A233363272EB}" srcId="{8B1EA864-6B87-AC4F-848F-2627241647B5}" destId="{05FC92DB-8D88-D847-B4AB-DED7E9FA0985}" srcOrd="1" destOrd="0" parTransId="{F3791013-4551-7144-A87B-2A2C9987BED0}" sibTransId="{8455B54A-332B-CF42-814F-2D2FA8F8E696}"/>
    <dgm:cxn modelId="{CF5FAD5F-169B-FB4D-82FF-A9F3C9B1BAA6}" type="presOf" srcId="{05FC92DB-8D88-D847-B4AB-DED7E9FA0985}" destId="{A5C046B4-462B-384C-8537-9284E710B442}" srcOrd="0" destOrd="0" presId="urn:microsoft.com/office/officeart/2005/8/layout/hChevron3"/>
    <dgm:cxn modelId="{159F689D-A581-5E43-9300-B532364B272F}" type="presOf" srcId="{8B1EA864-6B87-AC4F-848F-2627241647B5}" destId="{7438D11E-5D87-EE42-9AAB-A1077398670C}" srcOrd="0" destOrd="0" presId="urn:microsoft.com/office/officeart/2005/8/layout/hChevron3"/>
    <dgm:cxn modelId="{C75C6975-2630-004D-AA56-86C293CB62DF}" srcId="{8B1EA864-6B87-AC4F-848F-2627241647B5}" destId="{9F3A4400-2F4F-FC44-A803-C11F3FAB7649}" srcOrd="0" destOrd="0" parTransId="{B7FD8F4A-EC11-694F-8873-561EEFB23E37}" sibTransId="{340FAB36-931C-F840-8304-8C9169AC7A02}"/>
    <dgm:cxn modelId="{591420B6-3144-5847-B22E-8DB597720C43}" srcId="{8B1EA864-6B87-AC4F-848F-2627241647B5}" destId="{4ABCFEE4-680A-3A40-B141-1458780CAC9E}" srcOrd="2" destOrd="0" parTransId="{27C861EB-0C8A-C945-92F3-A25EA774F86B}" sibTransId="{E3EA69EE-5421-8847-B8FB-210299576A36}"/>
    <dgm:cxn modelId="{19FF98CE-9CD0-C245-AE4D-63D5BFC56942}" type="presOf" srcId="{9F3A4400-2F4F-FC44-A803-C11F3FAB7649}" destId="{F61D74A8-C9A9-4340-B6DF-E7E0D35D4123}" srcOrd="0" destOrd="0" presId="urn:microsoft.com/office/officeart/2005/8/layout/hChevron3"/>
    <dgm:cxn modelId="{5644B402-93FA-A54C-81CC-505895839416}" type="presParOf" srcId="{7438D11E-5D87-EE42-9AAB-A1077398670C}" destId="{F61D74A8-C9A9-4340-B6DF-E7E0D35D4123}" srcOrd="0" destOrd="0" presId="urn:microsoft.com/office/officeart/2005/8/layout/hChevron3"/>
    <dgm:cxn modelId="{F6561F42-4C03-8A4A-8736-EF37CB2018BF}" type="presParOf" srcId="{7438D11E-5D87-EE42-9AAB-A1077398670C}" destId="{D46DF39B-C313-2E46-82B0-5774E5EC8E28}" srcOrd="1" destOrd="0" presId="urn:microsoft.com/office/officeart/2005/8/layout/hChevron3"/>
    <dgm:cxn modelId="{7138A0A1-D61E-D143-AF61-9ED2CC925042}" type="presParOf" srcId="{7438D11E-5D87-EE42-9AAB-A1077398670C}" destId="{A5C046B4-462B-384C-8537-9284E710B442}" srcOrd="2" destOrd="0" presId="urn:microsoft.com/office/officeart/2005/8/layout/hChevron3"/>
    <dgm:cxn modelId="{87A0445E-250C-EE49-AC8C-B8BC1DCF895F}" type="presParOf" srcId="{7438D11E-5D87-EE42-9AAB-A1077398670C}" destId="{88A93FF9-BE21-D74A-B559-8262D9BE00BC}" srcOrd="3" destOrd="0" presId="urn:microsoft.com/office/officeart/2005/8/layout/hChevron3"/>
    <dgm:cxn modelId="{56093455-5ACC-AC43-B93F-B7A11227A3AF}" type="presParOf" srcId="{7438D11E-5D87-EE42-9AAB-A1077398670C}" destId="{467F0E43-F067-864F-911B-AB0A925A803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9BE764-5163-3241-8FDF-BD1F0370AD1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A6536-670A-064F-9F03-94A73D5571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Классы</a:t>
          </a:r>
          <a:endParaRPr lang="en-US" dirty="0"/>
        </a:p>
      </dgm:t>
    </dgm:pt>
    <dgm:pt modelId="{6B1A275C-027B-7F4F-9453-9B90419486B6}" type="parTrans" cxnId="{4A205A14-602E-AC4A-9CF5-11175FA84AE3}">
      <dgm:prSet/>
      <dgm:spPr/>
      <dgm:t>
        <a:bodyPr/>
        <a:lstStyle/>
        <a:p>
          <a:endParaRPr lang="en-US"/>
        </a:p>
      </dgm:t>
    </dgm:pt>
    <dgm:pt modelId="{B56B732D-E7B2-624C-8040-E3F27031BD6F}" type="sibTrans" cxnId="{4A205A14-602E-AC4A-9CF5-11175FA84AE3}">
      <dgm:prSet/>
      <dgm:spPr/>
      <dgm:t>
        <a:bodyPr/>
        <a:lstStyle/>
        <a:p>
          <a:endParaRPr lang="en-US"/>
        </a:p>
      </dgm:t>
    </dgm:pt>
    <dgm:pt modelId="{981C0DBA-A659-4B46-9FA8-526563070D98}" type="asst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Отслеживаемые сайты</a:t>
          </a:r>
          <a:endParaRPr lang="en-US" dirty="0"/>
        </a:p>
      </dgm:t>
    </dgm:pt>
    <dgm:pt modelId="{FCE116E8-57B2-A745-832A-7FB6F0D46D32}" type="parTrans" cxnId="{F16D117D-2149-9D45-B89A-F3814F7B7C28}">
      <dgm:prSet/>
      <dgm:spPr/>
      <dgm:t>
        <a:bodyPr/>
        <a:lstStyle/>
        <a:p>
          <a:endParaRPr lang="en-US"/>
        </a:p>
      </dgm:t>
    </dgm:pt>
    <dgm:pt modelId="{197F0BC6-0E52-F944-994A-07456FC19831}" type="sibTrans" cxnId="{F16D117D-2149-9D45-B89A-F3814F7B7C28}">
      <dgm:prSet/>
      <dgm:spPr/>
      <dgm:t>
        <a:bodyPr/>
        <a:lstStyle/>
        <a:p>
          <a:endParaRPr lang="en-US"/>
        </a:p>
      </dgm:t>
    </dgm:pt>
    <dgm:pt modelId="{466D7351-A78B-2343-B853-CA62652765E2}" type="asst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Остальные сайты</a:t>
          </a:r>
          <a:endParaRPr lang="en-US" dirty="0"/>
        </a:p>
      </dgm:t>
    </dgm:pt>
    <dgm:pt modelId="{FB11AA38-367D-5044-A6A2-37FD3473F916}" type="parTrans" cxnId="{B360074C-17CA-0C43-BA8F-5F3BC16FA82D}">
      <dgm:prSet/>
      <dgm:spPr/>
      <dgm:t>
        <a:bodyPr/>
        <a:lstStyle/>
        <a:p>
          <a:endParaRPr lang="en-US"/>
        </a:p>
      </dgm:t>
    </dgm:pt>
    <dgm:pt modelId="{E376CECF-7982-624C-B365-87293F11CE59}" type="sibTrans" cxnId="{B360074C-17CA-0C43-BA8F-5F3BC16FA82D}">
      <dgm:prSet/>
      <dgm:spPr/>
    </dgm:pt>
    <dgm:pt modelId="{963A05B9-7846-1C41-848D-8F166DCAA855}" type="pres">
      <dgm:prSet presAssocID="{1D9BE764-5163-3241-8FDF-BD1F0370AD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C4DCE3-485D-5544-A7CF-64C71DF95FA8}" type="pres">
      <dgm:prSet presAssocID="{B02A6536-670A-064F-9F03-94A73D557185}" presName="hierRoot1" presStyleCnt="0">
        <dgm:presLayoutVars>
          <dgm:hierBranch val="init"/>
        </dgm:presLayoutVars>
      </dgm:prSet>
      <dgm:spPr/>
    </dgm:pt>
    <dgm:pt modelId="{0AF53373-C699-5148-96FA-A4E5FC5CBC8F}" type="pres">
      <dgm:prSet presAssocID="{B02A6536-670A-064F-9F03-94A73D557185}" presName="rootComposite1" presStyleCnt="0"/>
      <dgm:spPr/>
    </dgm:pt>
    <dgm:pt modelId="{E3E48420-4308-E84F-A7DD-D8BFC52ADF44}" type="pres">
      <dgm:prSet presAssocID="{B02A6536-670A-064F-9F03-94A73D5571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21728-B6AD-D94F-BA17-809670B6F5D0}" type="pres">
      <dgm:prSet presAssocID="{B02A6536-670A-064F-9F03-94A73D55718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F56953-1DBD-9247-AEB9-97411C66C594}" type="pres">
      <dgm:prSet presAssocID="{B02A6536-670A-064F-9F03-94A73D557185}" presName="hierChild2" presStyleCnt="0"/>
      <dgm:spPr/>
    </dgm:pt>
    <dgm:pt modelId="{C5E87FFE-9742-D944-98AC-C20BDBD8181D}" type="pres">
      <dgm:prSet presAssocID="{B02A6536-670A-064F-9F03-94A73D557185}" presName="hierChild3" presStyleCnt="0"/>
      <dgm:spPr/>
    </dgm:pt>
    <dgm:pt modelId="{AABA7E7D-6045-8440-8A82-796362301D2B}" type="pres">
      <dgm:prSet presAssocID="{FCE116E8-57B2-A745-832A-7FB6F0D46D32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DA452CC3-B745-514A-950F-1CDACE76FB0C}" type="pres">
      <dgm:prSet presAssocID="{981C0DBA-A659-4B46-9FA8-526563070D98}" presName="hierRoot3" presStyleCnt="0">
        <dgm:presLayoutVars>
          <dgm:hierBranch val="init"/>
        </dgm:presLayoutVars>
      </dgm:prSet>
      <dgm:spPr/>
    </dgm:pt>
    <dgm:pt modelId="{A95E088E-F10D-D544-8FF4-E47171098BE7}" type="pres">
      <dgm:prSet presAssocID="{981C0DBA-A659-4B46-9FA8-526563070D98}" presName="rootComposite3" presStyleCnt="0"/>
      <dgm:spPr/>
    </dgm:pt>
    <dgm:pt modelId="{37B1A22C-103E-894C-9D29-4AEFEBC30DD9}" type="pres">
      <dgm:prSet presAssocID="{981C0DBA-A659-4B46-9FA8-526563070D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E9DA89-1F0E-7845-955D-4CD20DBC55E0}" type="pres">
      <dgm:prSet presAssocID="{981C0DBA-A659-4B46-9FA8-526563070D98}" presName="rootConnector3" presStyleLbl="asst1" presStyleIdx="0" presStyleCnt="2"/>
      <dgm:spPr/>
      <dgm:t>
        <a:bodyPr/>
        <a:lstStyle/>
        <a:p>
          <a:endParaRPr lang="en-US"/>
        </a:p>
      </dgm:t>
    </dgm:pt>
    <dgm:pt modelId="{87642BA1-3C5A-5C45-8BC9-BD73D697BD69}" type="pres">
      <dgm:prSet presAssocID="{981C0DBA-A659-4B46-9FA8-526563070D98}" presName="hierChild6" presStyleCnt="0"/>
      <dgm:spPr/>
    </dgm:pt>
    <dgm:pt modelId="{CC1B52B3-D3A3-DC46-BF0E-02FC7BD50E81}" type="pres">
      <dgm:prSet presAssocID="{981C0DBA-A659-4B46-9FA8-526563070D98}" presName="hierChild7" presStyleCnt="0"/>
      <dgm:spPr/>
    </dgm:pt>
    <dgm:pt modelId="{74FF0375-EA64-4B4C-B929-AB7E3A49C5DC}" type="pres">
      <dgm:prSet presAssocID="{FB11AA38-367D-5044-A6A2-37FD3473F916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EA5FD9FD-1D65-734D-AD45-C6AA68077041}" type="pres">
      <dgm:prSet presAssocID="{466D7351-A78B-2343-B853-CA62652765E2}" presName="hierRoot3" presStyleCnt="0">
        <dgm:presLayoutVars>
          <dgm:hierBranch val="init"/>
        </dgm:presLayoutVars>
      </dgm:prSet>
      <dgm:spPr/>
    </dgm:pt>
    <dgm:pt modelId="{F784D9EA-C5EF-D04C-A96E-2E1DEB5191C4}" type="pres">
      <dgm:prSet presAssocID="{466D7351-A78B-2343-B853-CA62652765E2}" presName="rootComposite3" presStyleCnt="0"/>
      <dgm:spPr/>
    </dgm:pt>
    <dgm:pt modelId="{17F0AFE6-B4D7-EF4E-AC87-ABD84EDDB473}" type="pres">
      <dgm:prSet presAssocID="{466D7351-A78B-2343-B853-CA62652765E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E0EB90-010B-D74A-9E7E-2FA224CEC5FC}" type="pres">
      <dgm:prSet presAssocID="{466D7351-A78B-2343-B853-CA62652765E2}" presName="rootConnector3" presStyleLbl="asst1" presStyleIdx="1" presStyleCnt="2"/>
      <dgm:spPr/>
      <dgm:t>
        <a:bodyPr/>
        <a:lstStyle/>
        <a:p>
          <a:endParaRPr lang="en-US"/>
        </a:p>
      </dgm:t>
    </dgm:pt>
    <dgm:pt modelId="{0DE54556-9676-0949-86BF-5D79CB6CC936}" type="pres">
      <dgm:prSet presAssocID="{466D7351-A78B-2343-B853-CA62652765E2}" presName="hierChild6" presStyleCnt="0"/>
      <dgm:spPr/>
    </dgm:pt>
    <dgm:pt modelId="{F2757F27-8308-E147-A47D-11436A894E3B}" type="pres">
      <dgm:prSet presAssocID="{466D7351-A78B-2343-B853-CA62652765E2}" presName="hierChild7" presStyleCnt="0"/>
      <dgm:spPr/>
    </dgm:pt>
  </dgm:ptLst>
  <dgm:cxnLst>
    <dgm:cxn modelId="{B360074C-17CA-0C43-BA8F-5F3BC16FA82D}" srcId="{B02A6536-670A-064F-9F03-94A73D557185}" destId="{466D7351-A78B-2343-B853-CA62652765E2}" srcOrd="1" destOrd="0" parTransId="{FB11AA38-367D-5044-A6A2-37FD3473F916}" sibTransId="{E376CECF-7982-624C-B365-87293F11CE59}"/>
    <dgm:cxn modelId="{FE38FBD2-17E4-954E-B002-F2FA6175B4E7}" type="presOf" srcId="{FB11AA38-367D-5044-A6A2-37FD3473F916}" destId="{74FF0375-EA64-4B4C-B929-AB7E3A49C5DC}" srcOrd="0" destOrd="0" presId="urn:microsoft.com/office/officeart/2005/8/layout/orgChart1"/>
    <dgm:cxn modelId="{087B3F8B-9B27-4340-B8F9-D66DD3B5FF7C}" type="presOf" srcId="{466D7351-A78B-2343-B853-CA62652765E2}" destId="{17F0AFE6-B4D7-EF4E-AC87-ABD84EDDB473}" srcOrd="0" destOrd="0" presId="urn:microsoft.com/office/officeart/2005/8/layout/orgChart1"/>
    <dgm:cxn modelId="{F16D117D-2149-9D45-B89A-F3814F7B7C28}" srcId="{B02A6536-670A-064F-9F03-94A73D557185}" destId="{981C0DBA-A659-4B46-9FA8-526563070D98}" srcOrd="0" destOrd="0" parTransId="{FCE116E8-57B2-A745-832A-7FB6F0D46D32}" sibTransId="{197F0BC6-0E52-F944-994A-07456FC19831}"/>
    <dgm:cxn modelId="{4A205A14-602E-AC4A-9CF5-11175FA84AE3}" srcId="{1D9BE764-5163-3241-8FDF-BD1F0370AD17}" destId="{B02A6536-670A-064F-9F03-94A73D557185}" srcOrd="0" destOrd="0" parTransId="{6B1A275C-027B-7F4F-9453-9B90419486B6}" sibTransId="{B56B732D-E7B2-624C-8040-E3F27031BD6F}"/>
    <dgm:cxn modelId="{3FFCF8BB-FC48-1640-9C82-C6B569EAB4EB}" type="presOf" srcId="{981C0DBA-A659-4B46-9FA8-526563070D98}" destId="{37B1A22C-103E-894C-9D29-4AEFEBC30DD9}" srcOrd="0" destOrd="0" presId="urn:microsoft.com/office/officeart/2005/8/layout/orgChart1"/>
    <dgm:cxn modelId="{220CEE50-364B-AC42-988E-200739FC29D1}" type="presOf" srcId="{981C0DBA-A659-4B46-9FA8-526563070D98}" destId="{FCE9DA89-1F0E-7845-955D-4CD20DBC55E0}" srcOrd="1" destOrd="0" presId="urn:microsoft.com/office/officeart/2005/8/layout/orgChart1"/>
    <dgm:cxn modelId="{4A74CE32-3EFC-7F42-8529-76196E1EE60E}" type="presOf" srcId="{B02A6536-670A-064F-9F03-94A73D557185}" destId="{E3E48420-4308-E84F-A7DD-D8BFC52ADF44}" srcOrd="0" destOrd="0" presId="urn:microsoft.com/office/officeart/2005/8/layout/orgChart1"/>
    <dgm:cxn modelId="{443B0936-4DC7-734C-A561-1CA54DF29ADA}" type="presOf" srcId="{1D9BE764-5163-3241-8FDF-BD1F0370AD17}" destId="{963A05B9-7846-1C41-848D-8F166DCAA855}" srcOrd="0" destOrd="0" presId="urn:microsoft.com/office/officeart/2005/8/layout/orgChart1"/>
    <dgm:cxn modelId="{D434FEDC-4FE2-824D-AFBB-576EF41900F1}" type="presOf" srcId="{B02A6536-670A-064F-9F03-94A73D557185}" destId="{01821728-B6AD-D94F-BA17-809670B6F5D0}" srcOrd="1" destOrd="0" presId="urn:microsoft.com/office/officeart/2005/8/layout/orgChart1"/>
    <dgm:cxn modelId="{8FF19A88-8B33-C940-9D91-0289AA6401A0}" type="presOf" srcId="{466D7351-A78B-2343-B853-CA62652765E2}" destId="{57E0EB90-010B-D74A-9E7E-2FA224CEC5FC}" srcOrd="1" destOrd="0" presId="urn:microsoft.com/office/officeart/2005/8/layout/orgChart1"/>
    <dgm:cxn modelId="{BC845C50-D97B-644C-8558-9EC2DAFD4351}" type="presOf" srcId="{FCE116E8-57B2-A745-832A-7FB6F0D46D32}" destId="{AABA7E7D-6045-8440-8A82-796362301D2B}" srcOrd="0" destOrd="0" presId="urn:microsoft.com/office/officeart/2005/8/layout/orgChart1"/>
    <dgm:cxn modelId="{482549EA-5CD7-6045-8A7B-778892DD3C49}" type="presParOf" srcId="{963A05B9-7846-1C41-848D-8F166DCAA855}" destId="{C6C4DCE3-485D-5544-A7CF-64C71DF95FA8}" srcOrd="0" destOrd="0" presId="urn:microsoft.com/office/officeart/2005/8/layout/orgChart1"/>
    <dgm:cxn modelId="{8F18CD75-B3E3-C04E-AF77-5913DA91D880}" type="presParOf" srcId="{C6C4DCE3-485D-5544-A7CF-64C71DF95FA8}" destId="{0AF53373-C699-5148-96FA-A4E5FC5CBC8F}" srcOrd="0" destOrd="0" presId="urn:microsoft.com/office/officeart/2005/8/layout/orgChart1"/>
    <dgm:cxn modelId="{97366DC2-2B2B-724C-8CCC-44AEF1737D77}" type="presParOf" srcId="{0AF53373-C699-5148-96FA-A4E5FC5CBC8F}" destId="{E3E48420-4308-E84F-A7DD-D8BFC52ADF44}" srcOrd="0" destOrd="0" presId="urn:microsoft.com/office/officeart/2005/8/layout/orgChart1"/>
    <dgm:cxn modelId="{74656D45-0815-2F41-A016-91FC54BE7BA1}" type="presParOf" srcId="{0AF53373-C699-5148-96FA-A4E5FC5CBC8F}" destId="{01821728-B6AD-D94F-BA17-809670B6F5D0}" srcOrd="1" destOrd="0" presId="urn:microsoft.com/office/officeart/2005/8/layout/orgChart1"/>
    <dgm:cxn modelId="{D0D4DD4E-0A26-0D4A-897D-B50DD74D1EE7}" type="presParOf" srcId="{C6C4DCE3-485D-5544-A7CF-64C71DF95FA8}" destId="{5DF56953-1DBD-9247-AEB9-97411C66C594}" srcOrd="1" destOrd="0" presId="urn:microsoft.com/office/officeart/2005/8/layout/orgChart1"/>
    <dgm:cxn modelId="{44F15F7D-29E5-F541-97FC-B209A497A3F8}" type="presParOf" srcId="{C6C4DCE3-485D-5544-A7CF-64C71DF95FA8}" destId="{C5E87FFE-9742-D944-98AC-C20BDBD8181D}" srcOrd="2" destOrd="0" presId="urn:microsoft.com/office/officeart/2005/8/layout/orgChart1"/>
    <dgm:cxn modelId="{8CD579FB-8549-8D4D-9E1C-B3364B8B92DD}" type="presParOf" srcId="{C5E87FFE-9742-D944-98AC-C20BDBD8181D}" destId="{AABA7E7D-6045-8440-8A82-796362301D2B}" srcOrd="0" destOrd="0" presId="urn:microsoft.com/office/officeart/2005/8/layout/orgChart1"/>
    <dgm:cxn modelId="{1DF63B7E-D392-0244-9383-AAAB0F025C46}" type="presParOf" srcId="{C5E87FFE-9742-D944-98AC-C20BDBD8181D}" destId="{DA452CC3-B745-514A-950F-1CDACE76FB0C}" srcOrd="1" destOrd="0" presId="urn:microsoft.com/office/officeart/2005/8/layout/orgChart1"/>
    <dgm:cxn modelId="{1793CE2E-977B-F64E-A897-0EF03756E84A}" type="presParOf" srcId="{DA452CC3-B745-514A-950F-1CDACE76FB0C}" destId="{A95E088E-F10D-D544-8FF4-E47171098BE7}" srcOrd="0" destOrd="0" presId="urn:microsoft.com/office/officeart/2005/8/layout/orgChart1"/>
    <dgm:cxn modelId="{65C9E767-D396-704A-8191-4E6411EE054D}" type="presParOf" srcId="{A95E088E-F10D-D544-8FF4-E47171098BE7}" destId="{37B1A22C-103E-894C-9D29-4AEFEBC30DD9}" srcOrd="0" destOrd="0" presId="urn:microsoft.com/office/officeart/2005/8/layout/orgChart1"/>
    <dgm:cxn modelId="{2B47FEFE-5CD7-044D-BFE7-405E51232128}" type="presParOf" srcId="{A95E088E-F10D-D544-8FF4-E47171098BE7}" destId="{FCE9DA89-1F0E-7845-955D-4CD20DBC55E0}" srcOrd="1" destOrd="0" presId="urn:microsoft.com/office/officeart/2005/8/layout/orgChart1"/>
    <dgm:cxn modelId="{55B99A97-6503-074E-ACED-9431517F6BBA}" type="presParOf" srcId="{DA452CC3-B745-514A-950F-1CDACE76FB0C}" destId="{87642BA1-3C5A-5C45-8BC9-BD73D697BD69}" srcOrd="1" destOrd="0" presId="urn:microsoft.com/office/officeart/2005/8/layout/orgChart1"/>
    <dgm:cxn modelId="{F3933217-9F69-5541-B313-1C37FFA302D8}" type="presParOf" srcId="{DA452CC3-B745-514A-950F-1CDACE76FB0C}" destId="{CC1B52B3-D3A3-DC46-BF0E-02FC7BD50E81}" srcOrd="2" destOrd="0" presId="urn:microsoft.com/office/officeart/2005/8/layout/orgChart1"/>
    <dgm:cxn modelId="{E7FFD2C0-B76C-124A-9858-B5ABE23F74FA}" type="presParOf" srcId="{C5E87FFE-9742-D944-98AC-C20BDBD8181D}" destId="{74FF0375-EA64-4B4C-B929-AB7E3A49C5DC}" srcOrd="2" destOrd="0" presId="urn:microsoft.com/office/officeart/2005/8/layout/orgChart1"/>
    <dgm:cxn modelId="{56D4544A-BB12-C644-BD09-3B9E917DCA32}" type="presParOf" srcId="{C5E87FFE-9742-D944-98AC-C20BDBD8181D}" destId="{EA5FD9FD-1D65-734D-AD45-C6AA68077041}" srcOrd="3" destOrd="0" presId="urn:microsoft.com/office/officeart/2005/8/layout/orgChart1"/>
    <dgm:cxn modelId="{F207B975-DD93-3240-8B02-7CCCAB9DBC53}" type="presParOf" srcId="{EA5FD9FD-1D65-734D-AD45-C6AA68077041}" destId="{F784D9EA-C5EF-D04C-A96E-2E1DEB5191C4}" srcOrd="0" destOrd="0" presId="urn:microsoft.com/office/officeart/2005/8/layout/orgChart1"/>
    <dgm:cxn modelId="{A9BDC0F4-3295-2546-8486-4242A27F2E95}" type="presParOf" srcId="{F784D9EA-C5EF-D04C-A96E-2E1DEB5191C4}" destId="{17F0AFE6-B4D7-EF4E-AC87-ABD84EDDB473}" srcOrd="0" destOrd="0" presId="urn:microsoft.com/office/officeart/2005/8/layout/orgChart1"/>
    <dgm:cxn modelId="{2FF80F7D-1517-804F-8674-F95E02DCEA7C}" type="presParOf" srcId="{F784D9EA-C5EF-D04C-A96E-2E1DEB5191C4}" destId="{57E0EB90-010B-D74A-9E7E-2FA224CEC5FC}" srcOrd="1" destOrd="0" presId="urn:microsoft.com/office/officeart/2005/8/layout/orgChart1"/>
    <dgm:cxn modelId="{5E3323AA-441A-CA44-915D-6C5EBC325942}" type="presParOf" srcId="{EA5FD9FD-1D65-734D-AD45-C6AA68077041}" destId="{0DE54556-9676-0949-86BF-5D79CB6CC936}" srcOrd="1" destOrd="0" presId="urn:microsoft.com/office/officeart/2005/8/layout/orgChart1"/>
    <dgm:cxn modelId="{59F8D1CF-B2AF-924B-ACC9-DBB3F17469A1}" type="presParOf" srcId="{EA5FD9FD-1D65-734D-AD45-C6AA68077041}" destId="{F2757F27-8308-E147-A47D-11436A894E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9366B2-1D9F-7A4C-A4E6-D9908DB423A6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FC30-2D12-3349-A116-08A294E5FAE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Расчет транспортной нагрузки </a:t>
          </a:r>
          <a:endParaRPr lang="en-US" dirty="0"/>
        </a:p>
      </dgm:t>
    </dgm:pt>
    <dgm:pt modelId="{7E935CC3-3125-2943-87F0-A6FC3071A8B3}" type="parTrans" cxnId="{324F207E-AF6A-2C49-AE21-B184F6284E3C}">
      <dgm:prSet/>
      <dgm:spPr/>
      <dgm:t>
        <a:bodyPr/>
        <a:lstStyle/>
        <a:p>
          <a:endParaRPr lang="en-US"/>
        </a:p>
      </dgm:t>
    </dgm:pt>
    <dgm:pt modelId="{B7A5DD3D-3564-DB4B-B130-BCA5EA2B62BB}" type="sibTrans" cxnId="{324F207E-AF6A-2C49-AE21-B184F6284E3C}">
      <dgm:prSet/>
      <dgm:spPr/>
      <dgm:t>
        <a:bodyPr/>
        <a:lstStyle/>
        <a:p>
          <a:endParaRPr lang="en-US"/>
        </a:p>
      </dgm:t>
    </dgm:pt>
    <dgm:pt modelId="{E3D3F3F2-36D9-864D-AD1E-B4556DA4108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Вычисление шаблона траффика</a:t>
          </a:r>
          <a:endParaRPr lang="en-US" dirty="0"/>
        </a:p>
      </dgm:t>
    </dgm:pt>
    <dgm:pt modelId="{B698674A-5F15-CC44-B1B3-4113EE5A2626}" type="parTrans" cxnId="{3FC15185-EF1C-8843-9EAA-B1263E1B036F}">
      <dgm:prSet/>
      <dgm:spPr/>
      <dgm:t>
        <a:bodyPr/>
        <a:lstStyle/>
        <a:p>
          <a:endParaRPr lang="en-US"/>
        </a:p>
      </dgm:t>
    </dgm:pt>
    <dgm:pt modelId="{78C49C06-C52B-A14F-8EA4-707DF60D6F7F}" type="sibTrans" cxnId="{3FC15185-EF1C-8843-9EAA-B1263E1B036F}">
      <dgm:prSet/>
      <dgm:spPr/>
      <dgm:t>
        <a:bodyPr/>
        <a:lstStyle/>
        <a:p>
          <a:endParaRPr lang="en-US"/>
        </a:p>
      </dgm:t>
    </dgm:pt>
    <dgm:pt modelId="{92644A72-C148-CD47-BE82-BD6BB8D9029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Атака по стандартному сценарию анализа траффика</a:t>
          </a:r>
          <a:endParaRPr lang="en-US" dirty="0"/>
        </a:p>
      </dgm:t>
    </dgm:pt>
    <dgm:pt modelId="{91D70665-FA38-EC4C-AA7A-40E37770169D}" type="parTrans" cxnId="{2D5D9782-D562-AE4D-B801-88C46DE54BE9}">
      <dgm:prSet/>
      <dgm:spPr/>
      <dgm:t>
        <a:bodyPr/>
        <a:lstStyle/>
        <a:p>
          <a:endParaRPr lang="en-US"/>
        </a:p>
      </dgm:t>
    </dgm:pt>
    <dgm:pt modelId="{1FA67318-60A9-1645-9D2B-3A7F2FC34588}" type="sibTrans" cxnId="{2D5D9782-D562-AE4D-B801-88C46DE54BE9}">
      <dgm:prSet/>
      <dgm:spPr/>
      <dgm:t>
        <a:bodyPr/>
        <a:lstStyle/>
        <a:p>
          <a:endParaRPr lang="en-US"/>
        </a:p>
      </dgm:t>
    </dgm:pt>
    <dgm:pt modelId="{B68A8008-A5C5-B240-A3ED-C8833BBD3A84}" type="pres">
      <dgm:prSet presAssocID="{AA9366B2-1D9F-7A4C-A4E6-D9908DB42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0103A-4243-5544-B566-612C6D4739F5}" type="pres">
      <dgm:prSet presAssocID="{92644A72-C148-CD47-BE82-BD6BB8D90293}" presName="boxAndChildren" presStyleCnt="0"/>
      <dgm:spPr/>
    </dgm:pt>
    <dgm:pt modelId="{2B1FE1BB-236E-C54F-8408-BEEDDA7D8BAD}" type="pres">
      <dgm:prSet presAssocID="{92644A72-C148-CD47-BE82-BD6BB8D90293}" presName="parentTextBox" presStyleLbl="node1" presStyleIdx="0" presStyleCnt="3"/>
      <dgm:spPr/>
      <dgm:t>
        <a:bodyPr/>
        <a:lstStyle/>
        <a:p>
          <a:endParaRPr lang="en-US"/>
        </a:p>
      </dgm:t>
    </dgm:pt>
    <dgm:pt modelId="{CAE3E0AE-6620-694D-80A2-5D47DEEF9D50}" type="pres">
      <dgm:prSet presAssocID="{78C49C06-C52B-A14F-8EA4-707DF60D6F7F}" presName="sp" presStyleCnt="0"/>
      <dgm:spPr/>
    </dgm:pt>
    <dgm:pt modelId="{5868D65C-3DA4-4442-89D9-42D8CE7882FC}" type="pres">
      <dgm:prSet presAssocID="{E3D3F3F2-36D9-864D-AD1E-B4556DA41080}" presName="arrowAndChildren" presStyleCnt="0"/>
      <dgm:spPr/>
    </dgm:pt>
    <dgm:pt modelId="{DB2A9D55-80B5-1B48-8C37-625283F8B144}" type="pres">
      <dgm:prSet presAssocID="{E3D3F3F2-36D9-864D-AD1E-B4556DA41080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03F809D1-52A4-DC45-B709-C5BAA0521701}" type="pres">
      <dgm:prSet presAssocID="{B7A5DD3D-3564-DB4B-B130-BCA5EA2B62BB}" presName="sp" presStyleCnt="0"/>
      <dgm:spPr/>
    </dgm:pt>
    <dgm:pt modelId="{9DE996D2-D01A-EA4F-8E07-C29A11FBB150}" type="pres">
      <dgm:prSet presAssocID="{F973FC30-2D12-3349-A116-08A294E5FAE2}" presName="arrowAndChildren" presStyleCnt="0"/>
      <dgm:spPr/>
    </dgm:pt>
    <dgm:pt modelId="{EC37ACB6-A6B1-5D4C-8463-9B212ED4B08B}" type="pres">
      <dgm:prSet presAssocID="{F973FC30-2D12-3349-A116-08A294E5FAE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7A119B5-0A55-854C-AAA1-9B56F9EF65CB}" type="presOf" srcId="{AA9366B2-1D9F-7A4C-A4E6-D9908DB423A6}" destId="{B68A8008-A5C5-B240-A3ED-C8833BBD3A84}" srcOrd="0" destOrd="0" presId="urn:microsoft.com/office/officeart/2005/8/layout/process4"/>
    <dgm:cxn modelId="{DA934893-8305-074E-A1DB-CF976F368502}" type="presOf" srcId="{F973FC30-2D12-3349-A116-08A294E5FAE2}" destId="{EC37ACB6-A6B1-5D4C-8463-9B212ED4B08B}" srcOrd="0" destOrd="0" presId="urn:microsoft.com/office/officeart/2005/8/layout/process4"/>
    <dgm:cxn modelId="{2D5D9782-D562-AE4D-B801-88C46DE54BE9}" srcId="{AA9366B2-1D9F-7A4C-A4E6-D9908DB423A6}" destId="{92644A72-C148-CD47-BE82-BD6BB8D90293}" srcOrd="2" destOrd="0" parTransId="{91D70665-FA38-EC4C-AA7A-40E37770169D}" sibTransId="{1FA67318-60A9-1645-9D2B-3A7F2FC34588}"/>
    <dgm:cxn modelId="{324F207E-AF6A-2C49-AE21-B184F6284E3C}" srcId="{AA9366B2-1D9F-7A4C-A4E6-D9908DB423A6}" destId="{F973FC30-2D12-3349-A116-08A294E5FAE2}" srcOrd="0" destOrd="0" parTransId="{7E935CC3-3125-2943-87F0-A6FC3071A8B3}" sibTransId="{B7A5DD3D-3564-DB4B-B130-BCA5EA2B62BB}"/>
    <dgm:cxn modelId="{3FC15185-EF1C-8843-9EAA-B1263E1B036F}" srcId="{AA9366B2-1D9F-7A4C-A4E6-D9908DB423A6}" destId="{E3D3F3F2-36D9-864D-AD1E-B4556DA41080}" srcOrd="1" destOrd="0" parTransId="{B698674A-5F15-CC44-B1B3-4113EE5A2626}" sibTransId="{78C49C06-C52B-A14F-8EA4-707DF60D6F7F}"/>
    <dgm:cxn modelId="{DBD908C3-7AF9-B046-A589-BC5F1CEA7D3C}" type="presOf" srcId="{92644A72-C148-CD47-BE82-BD6BB8D90293}" destId="{2B1FE1BB-236E-C54F-8408-BEEDDA7D8BAD}" srcOrd="0" destOrd="0" presId="urn:microsoft.com/office/officeart/2005/8/layout/process4"/>
    <dgm:cxn modelId="{913DC32B-8658-5040-8252-87D804DA410F}" type="presOf" srcId="{E3D3F3F2-36D9-864D-AD1E-B4556DA41080}" destId="{DB2A9D55-80B5-1B48-8C37-625283F8B144}" srcOrd="0" destOrd="0" presId="urn:microsoft.com/office/officeart/2005/8/layout/process4"/>
    <dgm:cxn modelId="{4DCD2337-ACE9-574D-9427-C1817D5BF99D}" type="presParOf" srcId="{B68A8008-A5C5-B240-A3ED-C8833BBD3A84}" destId="{72D0103A-4243-5544-B566-612C6D4739F5}" srcOrd="0" destOrd="0" presId="urn:microsoft.com/office/officeart/2005/8/layout/process4"/>
    <dgm:cxn modelId="{F3AED01E-AEC4-D84C-8785-78FD73A1540E}" type="presParOf" srcId="{72D0103A-4243-5544-B566-612C6D4739F5}" destId="{2B1FE1BB-236E-C54F-8408-BEEDDA7D8BAD}" srcOrd="0" destOrd="0" presId="urn:microsoft.com/office/officeart/2005/8/layout/process4"/>
    <dgm:cxn modelId="{560F262B-DB15-3C41-91BE-F24A7DC7AE33}" type="presParOf" srcId="{B68A8008-A5C5-B240-A3ED-C8833BBD3A84}" destId="{CAE3E0AE-6620-694D-80A2-5D47DEEF9D50}" srcOrd="1" destOrd="0" presId="urn:microsoft.com/office/officeart/2005/8/layout/process4"/>
    <dgm:cxn modelId="{C1487F73-901E-8A42-A7E0-9C18B40A9535}" type="presParOf" srcId="{B68A8008-A5C5-B240-A3ED-C8833BBD3A84}" destId="{5868D65C-3DA4-4442-89D9-42D8CE7882FC}" srcOrd="2" destOrd="0" presId="urn:microsoft.com/office/officeart/2005/8/layout/process4"/>
    <dgm:cxn modelId="{45748911-7D31-9847-9CB9-01B1ED16E094}" type="presParOf" srcId="{5868D65C-3DA4-4442-89D9-42D8CE7882FC}" destId="{DB2A9D55-80B5-1B48-8C37-625283F8B144}" srcOrd="0" destOrd="0" presId="urn:microsoft.com/office/officeart/2005/8/layout/process4"/>
    <dgm:cxn modelId="{DDBFC4B2-F7B4-534F-96CB-43EE6558BFB4}" type="presParOf" srcId="{B68A8008-A5C5-B240-A3ED-C8833BBD3A84}" destId="{03F809D1-52A4-DC45-B709-C5BAA0521701}" srcOrd="3" destOrd="0" presId="urn:microsoft.com/office/officeart/2005/8/layout/process4"/>
    <dgm:cxn modelId="{7739E361-2E5E-3942-8D73-1F3FFA043BAB}" type="presParOf" srcId="{B68A8008-A5C5-B240-A3ED-C8833BBD3A84}" destId="{9DE996D2-D01A-EA4F-8E07-C29A11FBB150}" srcOrd="4" destOrd="0" presId="urn:microsoft.com/office/officeart/2005/8/layout/process4"/>
    <dgm:cxn modelId="{9E3914F3-EAD4-7148-9CD7-FC60001AA74F}" type="presParOf" srcId="{9DE996D2-D01A-EA4F-8E07-C29A11FBB150}" destId="{EC37ACB6-A6B1-5D4C-8463-9B212ED4B08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AAA754-B6F9-1944-B938-2F766B6D9DA9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918B354A-8204-A947-A8FA-0B93A6567E3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Посылает </a:t>
          </a:r>
          <a:r>
            <a:rPr lang="en-US" dirty="0" smtClean="0"/>
            <a:t>HTTP </a:t>
          </a:r>
          <a:r>
            <a:rPr lang="ru-RU" dirty="0" smtClean="0"/>
            <a:t>запросы </a:t>
          </a:r>
          <a:r>
            <a:rPr lang="ru-RU" dirty="0" smtClean="0">
              <a:solidFill>
                <a:srgbClr val="7030A0"/>
              </a:solidFill>
            </a:rPr>
            <a:t>каждую секунду </a:t>
          </a:r>
          <a:endParaRPr lang="en-US" dirty="0">
            <a:solidFill>
              <a:srgbClr val="7030A0"/>
            </a:solidFill>
          </a:endParaRPr>
        </a:p>
      </dgm:t>
    </dgm:pt>
    <dgm:pt modelId="{2CC3D048-10C9-0C41-8045-A4E336DC2F72}" type="parTrans" cxnId="{528B2B36-4B70-5F47-86C9-22030DCB45D7}">
      <dgm:prSet/>
      <dgm:spPr/>
      <dgm:t>
        <a:bodyPr/>
        <a:lstStyle/>
        <a:p>
          <a:endParaRPr lang="en-US"/>
        </a:p>
      </dgm:t>
    </dgm:pt>
    <dgm:pt modelId="{A8045A0C-84D2-4840-819E-BB4DA03CF50C}" type="sibTrans" cxnId="{528B2B36-4B70-5F47-86C9-22030DCB45D7}">
      <dgm:prSet/>
      <dgm:spPr/>
      <dgm:t>
        <a:bodyPr/>
        <a:lstStyle/>
        <a:p>
          <a:endParaRPr lang="en-US"/>
        </a:p>
      </dgm:t>
    </dgm:pt>
    <dgm:pt modelId="{64A060A1-902F-CD48-884B-BD2F3A21A41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В ответ </a:t>
          </a:r>
          <a:r>
            <a:rPr lang="en-US" dirty="0" smtClean="0"/>
            <a:t>exit </a:t>
          </a:r>
          <a:r>
            <a:rPr lang="ru-RU" dirty="0" smtClean="0">
              <a:solidFill>
                <a:srgbClr val="7030A0"/>
              </a:solidFill>
            </a:rPr>
            <a:t>посылает пустой ответ</a:t>
          </a:r>
          <a:r>
            <a:rPr lang="ru-RU" dirty="0" smtClean="0"/>
            <a:t>, который отвергается браузером</a:t>
          </a:r>
          <a:endParaRPr lang="en-US" dirty="0"/>
        </a:p>
      </dgm:t>
    </dgm:pt>
    <dgm:pt modelId="{7723ED89-F670-ED4B-85D9-E90859A2EDC6}" type="parTrans" cxnId="{FC16F0CF-651D-3946-8B7E-6402A32A6DE9}">
      <dgm:prSet/>
      <dgm:spPr/>
      <dgm:t>
        <a:bodyPr/>
        <a:lstStyle/>
        <a:p>
          <a:endParaRPr lang="en-US"/>
        </a:p>
      </dgm:t>
    </dgm:pt>
    <dgm:pt modelId="{8E3E1D25-9E1D-6D44-AAFA-B393059D39A4}" type="sibTrans" cxnId="{FC16F0CF-651D-3946-8B7E-6402A32A6DE9}">
      <dgm:prSet/>
      <dgm:spPr/>
      <dgm:t>
        <a:bodyPr/>
        <a:lstStyle/>
        <a:p>
          <a:endParaRPr lang="en-US"/>
        </a:p>
      </dgm:t>
    </dgm:pt>
    <dgm:pt modelId="{BC00E4C3-366A-5842-9612-AFF5A3BD57F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dirty="0" smtClean="0"/>
            <a:t>Атакующий </a:t>
          </a:r>
          <a:r>
            <a:rPr lang="ru-RU" dirty="0" smtClean="0">
              <a:solidFill>
                <a:srgbClr val="7030A0"/>
              </a:solidFill>
            </a:rPr>
            <a:t>записывает интервалы времени </a:t>
          </a:r>
          <a:r>
            <a:rPr lang="ru-RU" dirty="0" smtClean="0"/>
            <a:t>периодических запросов</a:t>
          </a:r>
          <a:endParaRPr lang="en-US" dirty="0"/>
        </a:p>
      </dgm:t>
    </dgm:pt>
    <dgm:pt modelId="{AC95E68A-09C0-E74A-B4E9-476619B0CC9E}" type="parTrans" cxnId="{A0E5B89E-0C06-2B4E-9379-50223027604C}">
      <dgm:prSet/>
      <dgm:spPr/>
      <dgm:t>
        <a:bodyPr/>
        <a:lstStyle/>
        <a:p>
          <a:endParaRPr lang="en-US"/>
        </a:p>
      </dgm:t>
    </dgm:pt>
    <dgm:pt modelId="{8DA2F837-249A-2448-ABB4-109B75F17191}" type="sibTrans" cxnId="{A0E5B89E-0C06-2B4E-9379-50223027604C}">
      <dgm:prSet/>
      <dgm:spPr/>
      <dgm:t>
        <a:bodyPr/>
        <a:lstStyle/>
        <a:p>
          <a:endParaRPr lang="en-US"/>
        </a:p>
      </dgm:t>
    </dgm:pt>
    <dgm:pt modelId="{B9DBF81D-D891-D64B-A687-C948579FCB4C}" type="pres">
      <dgm:prSet presAssocID="{2BAAA754-B6F9-1944-B938-2F766B6D9DA9}" presName="Name0" presStyleCnt="0">
        <dgm:presLayoutVars>
          <dgm:dir/>
          <dgm:resizeHandles val="exact"/>
        </dgm:presLayoutVars>
      </dgm:prSet>
      <dgm:spPr/>
    </dgm:pt>
    <dgm:pt modelId="{6D1DE348-C463-F843-B226-26B9BED340C3}" type="pres">
      <dgm:prSet presAssocID="{918B354A-8204-A947-A8FA-0B93A6567E32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31B4A-8052-FB4A-945A-FA17445351AD}" type="pres">
      <dgm:prSet presAssocID="{A8045A0C-84D2-4840-819E-BB4DA03CF50C}" presName="parSpace" presStyleCnt="0"/>
      <dgm:spPr/>
    </dgm:pt>
    <dgm:pt modelId="{F87E9C62-E8D3-2C44-BAEB-0FEBF0469096}" type="pres">
      <dgm:prSet presAssocID="{64A060A1-902F-CD48-884B-BD2F3A21A41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0E75E-3453-7443-B5F8-1FBA52BF34F2}" type="pres">
      <dgm:prSet presAssocID="{8E3E1D25-9E1D-6D44-AAFA-B393059D39A4}" presName="parSpace" presStyleCnt="0"/>
      <dgm:spPr/>
    </dgm:pt>
    <dgm:pt modelId="{D04A72C2-2F0B-7344-9616-C0A4959F8556}" type="pres">
      <dgm:prSet presAssocID="{BC00E4C3-366A-5842-9612-AFF5A3BD57F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52F1F-FB3E-3E4E-A09E-D88CD96AC840}" type="presOf" srcId="{BC00E4C3-366A-5842-9612-AFF5A3BD57F4}" destId="{D04A72C2-2F0B-7344-9616-C0A4959F8556}" srcOrd="0" destOrd="0" presId="urn:microsoft.com/office/officeart/2005/8/layout/hChevron3"/>
    <dgm:cxn modelId="{5C0DF19B-BC6E-E745-A8BF-61B2A60EE233}" type="presOf" srcId="{64A060A1-902F-CD48-884B-BD2F3A21A416}" destId="{F87E9C62-E8D3-2C44-BAEB-0FEBF0469096}" srcOrd="0" destOrd="0" presId="urn:microsoft.com/office/officeart/2005/8/layout/hChevron3"/>
    <dgm:cxn modelId="{A0E5B89E-0C06-2B4E-9379-50223027604C}" srcId="{2BAAA754-B6F9-1944-B938-2F766B6D9DA9}" destId="{BC00E4C3-366A-5842-9612-AFF5A3BD57F4}" srcOrd="2" destOrd="0" parTransId="{AC95E68A-09C0-E74A-B4E9-476619B0CC9E}" sibTransId="{8DA2F837-249A-2448-ABB4-109B75F17191}"/>
    <dgm:cxn modelId="{FC16F0CF-651D-3946-8B7E-6402A32A6DE9}" srcId="{2BAAA754-B6F9-1944-B938-2F766B6D9DA9}" destId="{64A060A1-902F-CD48-884B-BD2F3A21A416}" srcOrd="1" destOrd="0" parTransId="{7723ED89-F670-ED4B-85D9-E90859A2EDC6}" sibTransId="{8E3E1D25-9E1D-6D44-AAFA-B393059D39A4}"/>
    <dgm:cxn modelId="{9F95C619-E50C-7E45-9B9D-040881AF90D5}" type="presOf" srcId="{2BAAA754-B6F9-1944-B938-2F766B6D9DA9}" destId="{B9DBF81D-D891-D64B-A687-C948579FCB4C}" srcOrd="0" destOrd="0" presId="urn:microsoft.com/office/officeart/2005/8/layout/hChevron3"/>
    <dgm:cxn modelId="{528B2B36-4B70-5F47-86C9-22030DCB45D7}" srcId="{2BAAA754-B6F9-1944-B938-2F766B6D9DA9}" destId="{918B354A-8204-A947-A8FA-0B93A6567E32}" srcOrd="0" destOrd="0" parTransId="{2CC3D048-10C9-0C41-8045-A4E336DC2F72}" sibTransId="{A8045A0C-84D2-4840-819E-BB4DA03CF50C}"/>
    <dgm:cxn modelId="{0FE0EC03-D893-8B4E-90F5-45A2C86A5350}" type="presOf" srcId="{918B354A-8204-A947-A8FA-0B93A6567E32}" destId="{6D1DE348-C463-F843-B226-26B9BED340C3}" srcOrd="0" destOrd="0" presId="urn:microsoft.com/office/officeart/2005/8/layout/hChevron3"/>
    <dgm:cxn modelId="{22A1D07E-BE23-4F47-97D1-7972E96E7C19}" type="presParOf" srcId="{B9DBF81D-D891-D64B-A687-C948579FCB4C}" destId="{6D1DE348-C463-F843-B226-26B9BED340C3}" srcOrd="0" destOrd="0" presId="urn:microsoft.com/office/officeart/2005/8/layout/hChevron3"/>
    <dgm:cxn modelId="{C010BF7D-07C2-0B4F-B6A3-597A02713D6C}" type="presParOf" srcId="{B9DBF81D-D891-D64B-A687-C948579FCB4C}" destId="{17431B4A-8052-FB4A-945A-FA17445351AD}" srcOrd="1" destOrd="0" presId="urn:microsoft.com/office/officeart/2005/8/layout/hChevron3"/>
    <dgm:cxn modelId="{B6E216F1-FA1F-3747-98C7-F715D2C53BD3}" type="presParOf" srcId="{B9DBF81D-D891-D64B-A687-C948579FCB4C}" destId="{F87E9C62-E8D3-2C44-BAEB-0FEBF0469096}" srcOrd="2" destOrd="0" presId="urn:microsoft.com/office/officeart/2005/8/layout/hChevron3"/>
    <dgm:cxn modelId="{38A2CC79-5BD1-6D44-A8C4-67FE2C08B838}" type="presParOf" srcId="{B9DBF81D-D891-D64B-A687-C948579FCB4C}" destId="{FDC0E75E-3453-7443-B5F8-1FBA52BF34F2}" srcOrd="3" destOrd="0" presId="urn:microsoft.com/office/officeart/2005/8/layout/hChevron3"/>
    <dgm:cxn modelId="{FCBC7E8E-DABE-2C49-828C-8B10DAE26384}" type="presParOf" srcId="{B9DBF81D-D891-D64B-A687-C948579FCB4C}" destId="{D04A72C2-2F0B-7344-9616-C0A4959F855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40C3-FC24-0B46-852E-F8D0362E7BCA}">
      <dsp:nvSpPr>
        <dsp:cNvPr id="0" name=""/>
        <dsp:cNvSpPr/>
      </dsp:nvSpPr>
      <dsp:spPr>
        <a:xfrm>
          <a:off x="1340" y="751232"/>
          <a:ext cx="5226134" cy="31356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Анонимная сеть представляется в виде черного ящика и </a:t>
          </a:r>
          <a:r>
            <a:rPr lang="ru-RU" sz="2900" kern="1200" dirty="0" smtClean="0">
              <a:solidFill>
                <a:srgbClr val="7030A0"/>
              </a:solidFill>
              <a:effectLst/>
              <a:latin typeface="+mn-lt"/>
              <a:ea typeface="+mn-ea"/>
              <a:cs typeface="+mn-cs"/>
            </a:rPr>
            <a:t>рассматриваются временные связи </a:t>
          </a:r>
          <a:r>
            <a:rPr lang="ru-RU" sz="2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между ̆ соединения пользователем и соединениями, установленными вне сети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340" y="751232"/>
        <a:ext cx="5226134" cy="3135680"/>
      </dsp:txXfrm>
    </dsp:sp>
    <dsp:sp modelId="{94E19CE1-3AE8-4549-97FC-2FD8275249CD}">
      <dsp:nvSpPr>
        <dsp:cNvPr id="0" name=""/>
        <dsp:cNvSpPr/>
      </dsp:nvSpPr>
      <dsp:spPr>
        <a:xfrm>
          <a:off x="5750087" y="751232"/>
          <a:ext cx="5226134" cy="313568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Рассматривается </a:t>
          </a:r>
          <a:r>
            <a:rPr lang="ru-RU" sz="2900" kern="1200" dirty="0" smtClean="0">
              <a:solidFill>
                <a:srgbClr val="7030A0"/>
              </a:solidFill>
            </a:rPr>
            <a:t>траффик и нагрузка на каждом узле </a:t>
          </a:r>
          <a:r>
            <a:rPr lang="ru-RU" sz="2900" kern="1200" dirty="0" smtClean="0"/>
            <a:t>только внутри анонимной сети. Атакующий</a:t>
          </a:r>
          <a:r>
            <a:rPr lang="ru-RU" sz="2900" kern="1200" baseline="0" dirty="0" smtClean="0"/>
            <a:t> просматривает поток данных на каждом узле, например, ответ сервера инициатору запроса</a:t>
          </a:r>
          <a:endParaRPr lang="en-US" sz="2900" kern="1200" dirty="0"/>
        </a:p>
      </dsp:txBody>
      <dsp:txXfrm>
        <a:off x="5750087" y="751232"/>
        <a:ext cx="5226134" cy="3135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F814B-E742-F746-ACC5-379069D1D541}">
      <dsp:nvSpPr>
        <dsp:cNvPr id="0" name=""/>
        <dsp:cNvSpPr/>
      </dsp:nvSpPr>
      <dsp:spPr>
        <a:xfrm>
          <a:off x="2515" y="82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Позиция в цепи</a:t>
          </a:r>
          <a:endParaRPr lang="en-US" sz="2800" kern="1200" dirty="0"/>
        </a:p>
      </dsp:txBody>
      <dsp:txXfrm>
        <a:off x="46848" y="45157"/>
        <a:ext cx="2364948" cy="1424976"/>
      </dsp:txXfrm>
    </dsp:sp>
    <dsp:sp modelId="{0EC58CF2-2B7F-F04E-B164-C73E29B254D4}">
      <dsp:nvSpPr>
        <dsp:cNvPr id="0" name=""/>
        <dsp:cNvSpPr/>
      </dsp:nvSpPr>
      <dsp:spPr>
        <a:xfrm>
          <a:off x="2515" y="179743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Местное время</a:t>
          </a:r>
          <a:endParaRPr lang="en-US" sz="2200" kern="1200" dirty="0"/>
        </a:p>
      </dsp:txBody>
      <dsp:txXfrm>
        <a:off x="46848" y="1841767"/>
        <a:ext cx="2364948" cy="1424976"/>
      </dsp:txXfrm>
    </dsp:sp>
    <dsp:sp modelId="{8041122A-836F-3F43-877F-3D910115B15E}">
      <dsp:nvSpPr>
        <dsp:cNvPr id="0" name=""/>
        <dsp:cNvSpPr/>
      </dsp:nvSpPr>
      <dsp:spPr>
        <a:xfrm>
          <a:off x="2868337" y="82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ID </a:t>
          </a:r>
          <a:r>
            <a:rPr lang="ru-RU" sz="2800" kern="1200" dirty="0" smtClean="0"/>
            <a:t>прошлой цепи</a:t>
          </a:r>
          <a:endParaRPr lang="en-US" sz="2800" kern="1200" dirty="0"/>
        </a:p>
      </dsp:txBody>
      <dsp:txXfrm>
        <a:off x="2912670" y="45157"/>
        <a:ext cx="2364948" cy="1424976"/>
      </dsp:txXfrm>
    </dsp:sp>
    <dsp:sp modelId="{5E88B135-02F0-1345-AAF0-FCE4DEA30510}">
      <dsp:nvSpPr>
        <dsp:cNvPr id="0" name=""/>
        <dsp:cNvSpPr/>
      </dsp:nvSpPr>
      <dsp:spPr>
        <a:xfrm>
          <a:off x="2868337" y="179743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 </a:t>
          </a:r>
          <a:r>
            <a:rPr lang="ru-RU" sz="2200" kern="1200" dirty="0" smtClean="0"/>
            <a:t>следующего промежуточного соединения</a:t>
          </a:r>
          <a:endParaRPr lang="en-US" sz="2200" kern="1200" dirty="0"/>
        </a:p>
      </dsp:txBody>
      <dsp:txXfrm>
        <a:off x="2912670" y="1841767"/>
        <a:ext cx="2364948" cy="1424976"/>
      </dsp:txXfrm>
    </dsp:sp>
    <dsp:sp modelId="{6B9DE8D8-D7FC-9E4D-BA67-C3093ED84CD3}">
      <dsp:nvSpPr>
        <dsp:cNvPr id="0" name=""/>
        <dsp:cNvSpPr/>
      </dsp:nvSpPr>
      <dsp:spPr>
        <a:xfrm>
          <a:off x="5734159" y="82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Прошлый </a:t>
          </a:r>
          <a:r>
            <a:rPr lang="en-US" sz="2800" kern="1200" dirty="0" smtClean="0"/>
            <a:t>IP </a:t>
          </a:r>
          <a:r>
            <a:rPr lang="ru-RU" sz="2800" kern="1200" dirty="0" smtClean="0"/>
            <a:t>адрес</a:t>
          </a:r>
          <a:endParaRPr lang="en-US" sz="2800" kern="1200" dirty="0"/>
        </a:p>
      </dsp:txBody>
      <dsp:txXfrm>
        <a:off x="5778492" y="45157"/>
        <a:ext cx="2364948" cy="1424976"/>
      </dsp:txXfrm>
    </dsp:sp>
    <dsp:sp modelId="{8422A4A0-5136-FB40-8A5B-D65D366B1185}">
      <dsp:nvSpPr>
        <dsp:cNvPr id="0" name=""/>
        <dsp:cNvSpPr/>
      </dsp:nvSpPr>
      <dsp:spPr>
        <a:xfrm>
          <a:off x="5734159" y="179743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Порт следующего промежуточного соединения</a:t>
          </a:r>
          <a:endParaRPr lang="en-US" sz="2200" kern="1200" dirty="0"/>
        </a:p>
      </dsp:txBody>
      <dsp:txXfrm>
        <a:off x="5778492" y="1841767"/>
        <a:ext cx="2364948" cy="1424976"/>
      </dsp:txXfrm>
    </dsp:sp>
    <dsp:sp modelId="{64065B7C-028E-F448-9349-A846841F5369}">
      <dsp:nvSpPr>
        <dsp:cNvPr id="0" name=""/>
        <dsp:cNvSpPr/>
      </dsp:nvSpPr>
      <dsp:spPr>
        <a:xfrm>
          <a:off x="8599981" y="82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Прошлый порт соединения</a:t>
          </a:r>
          <a:endParaRPr lang="en-US" sz="2800" kern="1200" dirty="0"/>
        </a:p>
      </dsp:txBody>
      <dsp:txXfrm>
        <a:off x="8644314" y="45157"/>
        <a:ext cx="2364948" cy="1424976"/>
      </dsp:txXfrm>
    </dsp:sp>
    <dsp:sp modelId="{1509F102-C69B-3944-A8F3-3F144E563E88}">
      <dsp:nvSpPr>
        <dsp:cNvPr id="0" name=""/>
        <dsp:cNvSpPr/>
      </dsp:nvSpPr>
      <dsp:spPr>
        <a:xfrm>
          <a:off x="8599981" y="1797434"/>
          <a:ext cx="2453614" cy="151364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IP </a:t>
          </a:r>
          <a:r>
            <a:rPr lang="ru-RU" sz="2200" kern="1200" dirty="0" smtClean="0"/>
            <a:t>адрес следующего промежуточного соединения</a:t>
          </a:r>
          <a:endParaRPr lang="en-US" sz="2200" kern="1200" dirty="0"/>
        </a:p>
      </dsp:txBody>
      <dsp:txXfrm>
        <a:off x="8644314" y="1841767"/>
        <a:ext cx="2364948" cy="1424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D74A8-C9A9-4340-B6DF-E7E0D35D4123}">
      <dsp:nvSpPr>
        <dsp:cNvPr id="0" name=""/>
        <dsp:cNvSpPr/>
      </dsp:nvSpPr>
      <dsp:spPr>
        <a:xfrm>
          <a:off x="3571" y="370789"/>
          <a:ext cx="3123406" cy="1249362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Сбор</a:t>
          </a:r>
          <a:r>
            <a:rPr lang="ru-RU" sz="2000" kern="1200" dirty="0" smtClean="0"/>
            <a:t> данных</a:t>
          </a:r>
          <a:endParaRPr lang="en-US" sz="2000" kern="1200" dirty="0"/>
        </a:p>
      </dsp:txBody>
      <dsp:txXfrm>
        <a:off x="3571" y="370789"/>
        <a:ext cx="2811066" cy="1249362"/>
      </dsp:txXfrm>
    </dsp:sp>
    <dsp:sp modelId="{A5C046B4-462B-384C-8537-9284E710B442}">
      <dsp:nvSpPr>
        <dsp:cNvPr id="0" name=""/>
        <dsp:cNvSpPr/>
      </dsp:nvSpPr>
      <dsp:spPr>
        <a:xfrm>
          <a:off x="2502296" y="370789"/>
          <a:ext cx="3123406" cy="1249362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Обучение</a:t>
          </a:r>
          <a:r>
            <a:rPr lang="ru-RU" sz="2000" kern="1200" dirty="0" smtClean="0"/>
            <a:t> классификатора</a:t>
          </a:r>
          <a:endParaRPr lang="en-US" sz="2000" kern="1200" dirty="0"/>
        </a:p>
      </dsp:txBody>
      <dsp:txXfrm>
        <a:off x="3126977" y="370789"/>
        <a:ext cx="1874044" cy="1249362"/>
      </dsp:txXfrm>
    </dsp:sp>
    <dsp:sp modelId="{467F0E43-F067-864F-911B-AB0A925A8031}">
      <dsp:nvSpPr>
        <dsp:cNvPr id="0" name=""/>
        <dsp:cNvSpPr/>
      </dsp:nvSpPr>
      <dsp:spPr>
        <a:xfrm>
          <a:off x="5001021" y="370789"/>
          <a:ext cx="3123406" cy="1249362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Распознавание </a:t>
          </a:r>
          <a:r>
            <a:rPr lang="ru-RU" sz="2000" kern="1200" dirty="0" smtClean="0"/>
            <a:t>сайтов</a:t>
          </a:r>
          <a:endParaRPr lang="en-US" sz="2000" kern="1200" dirty="0"/>
        </a:p>
      </dsp:txBody>
      <dsp:txXfrm>
        <a:off x="5625702" y="370789"/>
        <a:ext cx="1874044" cy="1249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F0375-EA64-4B4C-B929-AB7E3A49C5DC}">
      <dsp:nvSpPr>
        <dsp:cNvPr id="0" name=""/>
        <dsp:cNvSpPr/>
      </dsp:nvSpPr>
      <dsp:spPr>
        <a:xfrm>
          <a:off x="4063999" y="2323347"/>
          <a:ext cx="385985" cy="169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985"/>
              </a:lnTo>
              <a:lnTo>
                <a:pt x="385985" y="16909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A7E7D-6045-8440-8A82-796362301D2B}">
      <dsp:nvSpPr>
        <dsp:cNvPr id="0" name=""/>
        <dsp:cNvSpPr/>
      </dsp:nvSpPr>
      <dsp:spPr>
        <a:xfrm>
          <a:off x="3678014" y="2323347"/>
          <a:ext cx="385985" cy="1690985"/>
        </a:xfrm>
        <a:custGeom>
          <a:avLst/>
          <a:gdLst/>
          <a:ahLst/>
          <a:cxnLst/>
          <a:rect l="0" t="0" r="0" b="0"/>
          <a:pathLst>
            <a:path>
              <a:moveTo>
                <a:pt x="385985" y="0"/>
              </a:moveTo>
              <a:lnTo>
                <a:pt x="385985" y="1690985"/>
              </a:lnTo>
              <a:lnTo>
                <a:pt x="0" y="169098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48420-4308-E84F-A7DD-D8BFC52ADF44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Классы</a:t>
          </a:r>
          <a:endParaRPr lang="en-US" sz="4000" kern="1200" dirty="0"/>
        </a:p>
      </dsp:txBody>
      <dsp:txXfrm>
        <a:off x="2225972" y="485320"/>
        <a:ext cx="3676054" cy="1838027"/>
      </dsp:txXfrm>
    </dsp:sp>
    <dsp:sp modelId="{37B1A22C-103E-894C-9D29-4AEFEBC30DD9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Отслеживаемые сайты</a:t>
          </a:r>
          <a:endParaRPr lang="en-US" sz="4000" kern="1200" dirty="0"/>
        </a:p>
      </dsp:txBody>
      <dsp:txXfrm>
        <a:off x="1959" y="3095319"/>
        <a:ext cx="3676054" cy="1838027"/>
      </dsp:txXfrm>
    </dsp:sp>
    <dsp:sp modelId="{17F0AFE6-B4D7-EF4E-AC87-ABD84EDDB473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Остальные сайты</a:t>
          </a:r>
          <a:endParaRPr lang="en-US" sz="4000" kern="1200" dirty="0"/>
        </a:p>
      </dsp:txBody>
      <dsp:txXfrm>
        <a:off x="4449985" y="3095319"/>
        <a:ext cx="3676054" cy="18380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FE1BB-236E-C54F-8408-BEEDDA7D8BAD}">
      <dsp:nvSpPr>
        <dsp:cNvPr id="0" name=""/>
        <dsp:cNvSpPr/>
      </dsp:nvSpPr>
      <dsp:spPr>
        <a:xfrm>
          <a:off x="0" y="4029125"/>
          <a:ext cx="3556813" cy="1322448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Атака по стандартному сценарию анализа траффика</a:t>
          </a:r>
          <a:endParaRPr lang="en-US" sz="2300" kern="1200" dirty="0"/>
        </a:p>
      </dsp:txBody>
      <dsp:txXfrm>
        <a:off x="0" y="4029125"/>
        <a:ext cx="3556813" cy="1322448"/>
      </dsp:txXfrm>
    </dsp:sp>
    <dsp:sp modelId="{DB2A9D55-80B5-1B48-8C37-625283F8B144}">
      <dsp:nvSpPr>
        <dsp:cNvPr id="0" name=""/>
        <dsp:cNvSpPr/>
      </dsp:nvSpPr>
      <dsp:spPr>
        <a:xfrm rot="10800000">
          <a:off x="0" y="2015035"/>
          <a:ext cx="3556813" cy="2033926"/>
        </a:xfrm>
        <a:prstGeom prst="upArrowCallou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Вычисление шаблона траффика</a:t>
          </a:r>
          <a:endParaRPr lang="en-US" sz="2300" kern="1200" dirty="0"/>
        </a:p>
      </dsp:txBody>
      <dsp:txXfrm rot="10800000">
        <a:off x="0" y="2015035"/>
        <a:ext cx="3556813" cy="1321584"/>
      </dsp:txXfrm>
    </dsp:sp>
    <dsp:sp modelId="{EC37ACB6-A6B1-5D4C-8463-9B212ED4B08B}">
      <dsp:nvSpPr>
        <dsp:cNvPr id="0" name=""/>
        <dsp:cNvSpPr/>
      </dsp:nvSpPr>
      <dsp:spPr>
        <a:xfrm rot="10800000">
          <a:off x="0" y="946"/>
          <a:ext cx="3556813" cy="2033926"/>
        </a:xfrm>
        <a:prstGeom prst="upArrowCallout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Расчет транспортной нагрузки </a:t>
          </a:r>
          <a:endParaRPr lang="en-US" sz="2300" kern="1200" dirty="0"/>
        </a:p>
      </dsp:txBody>
      <dsp:txXfrm rot="10800000">
        <a:off x="0" y="946"/>
        <a:ext cx="3556813" cy="1321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DE348-C463-F843-B226-26B9BED340C3}">
      <dsp:nvSpPr>
        <dsp:cNvPr id="0" name=""/>
        <dsp:cNvSpPr/>
      </dsp:nvSpPr>
      <dsp:spPr>
        <a:xfrm>
          <a:off x="4199" y="249275"/>
          <a:ext cx="3671832" cy="1468733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Посылает </a:t>
          </a:r>
          <a:r>
            <a:rPr lang="en-US" sz="1900" kern="1200" dirty="0" smtClean="0"/>
            <a:t>HTTP </a:t>
          </a:r>
          <a:r>
            <a:rPr lang="ru-RU" sz="1900" kern="1200" dirty="0" smtClean="0"/>
            <a:t>запросы </a:t>
          </a:r>
          <a:r>
            <a:rPr lang="ru-RU" sz="1900" kern="1200" dirty="0" smtClean="0">
              <a:solidFill>
                <a:srgbClr val="7030A0"/>
              </a:solidFill>
            </a:rPr>
            <a:t>каждую секунду </a:t>
          </a:r>
          <a:endParaRPr lang="en-US" sz="1900" kern="1200" dirty="0">
            <a:solidFill>
              <a:srgbClr val="7030A0"/>
            </a:solidFill>
          </a:endParaRPr>
        </a:p>
      </dsp:txBody>
      <dsp:txXfrm>
        <a:off x="4199" y="249275"/>
        <a:ext cx="3304649" cy="1468733"/>
      </dsp:txXfrm>
    </dsp:sp>
    <dsp:sp modelId="{F87E9C62-E8D3-2C44-BAEB-0FEBF0469096}">
      <dsp:nvSpPr>
        <dsp:cNvPr id="0" name=""/>
        <dsp:cNvSpPr/>
      </dsp:nvSpPr>
      <dsp:spPr>
        <a:xfrm>
          <a:off x="2941665" y="249275"/>
          <a:ext cx="3671832" cy="146873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ответ </a:t>
          </a:r>
          <a:r>
            <a:rPr lang="en-US" sz="1900" kern="1200" dirty="0" smtClean="0"/>
            <a:t>exit </a:t>
          </a:r>
          <a:r>
            <a:rPr lang="ru-RU" sz="1900" kern="1200" dirty="0" smtClean="0">
              <a:solidFill>
                <a:srgbClr val="7030A0"/>
              </a:solidFill>
            </a:rPr>
            <a:t>посылает пустой ответ</a:t>
          </a:r>
          <a:r>
            <a:rPr lang="ru-RU" sz="1900" kern="1200" dirty="0" smtClean="0"/>
            <a:t>, который отвергается браузером</a:t>
          </a:r>
          <a:endParaRPr lang="en-US" sz="1900" kern="1200" dirty="0"/>
        </a:p>
      </dsp:txBody>
      <dsp:txXfrm>
        <a:off x="3676032" y="249275"/>
        <a:ext cx="2203099" cy="1468733"/>
      </dsp:txXfrm>
    </dsp:sp>
    <dsp:sp modelId="{D04A72C2-2F0B-7344-9616-C0A4959F8556}">
      <dsp:nvSpPr>
        <dsp:cNvPr id="0" name=""/>
        <dsp:cNvSpPr/>
      </dsp:nvSpPr>
      <dsp:spPr>
        <a:xfrm>
          <a:off x="5879131" y="249275"/>
          <a:ext cx="3671832" cy="1468733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Атакующий </a:t>
          </a:r>
          <a:r>
            <a:rPr lang="ru-RU" sz="1900" kern="1200" dirty="0" smtClean="0">
              <a:solidFill>
                <a:srgbClr val="7030A0"/>
              </a:solidFill>
            </a:rPr>
            <a:t>записывает интервалы времени </a:t>
          </a:r>
          <a:r>
            <a:rPr lang="ru-RU" sz="1900" kern="1200" dirty="0" smtClean="0"/>
            <a:t>периодических запросов</a:t>
          </a:r>
          <a:endParaRPr lang="en-US" sz="1900" kern="1200" dirty="0"/>
        </a:p>
      </dsp:txBody>
      <dsp:txXfrm>
        <a:off x="6613498" y="249275"/>
        <a:ext cx="2203099" cy="146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FE762-1EA1-6C48-AFB8-5BC492DD38FD}" type="datetimeFigureOut">
              <a:rPr lang="en-US" smtClean="0"/>
              <a:t>5/30/16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1569-E3F5-3041-8B6C-93510CCDB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0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 здесь про </a:t>
            </a:r>
            <a:r>
              <a:rPr lang="en-US" dirty="0" smtClean="0"/>
              <a:t>entry, exit, middle. </a:t>
            </a:r>
          </a:p>
          <a:p>
            <a:r>
              <a:rPr lang="ru-RU" dirty="0" smtClean="0"/>
              <a:t>Рассказать здесь про то, что каждый из них знает</a:t>
            </a:r>
          </a:p>
          <a:p>
            <a:r>
              <a:rPr lang="ru-RU" dirty="0" smtClean="0"/>
              <a:t>Рассказать про дополнительные уровни шифровки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7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Закрытие </a:t>
            </a:r>
            <a:r>
              <a:rPr lang="en-US" dirty="0" smtClean="0"/>
              <a:t>Silk Road</a:t>
            </a:r>
            <a:endParaRPr lang="ru-RU" dirty="0" smtClean="0"/>
          </a:p>
          <a:p>
            <a:r>
              <a:rPr lang="ru-RU" dirty="0" smtClean="0"/>
              <a:t>Уход </a:t>
            </a:r>
            <a:r>
              <a:rPr lang="en-US" dirty="0" smtClean="0"/>
              <a:t>Agora</a:t>
            </a:r>
          </a:p>
          <a:p>
            <a:r>
              <a:rPr lang="ru-RU" dirty="0" smtClean="0"/>
              <a:t>Грант МВД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0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4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Первый класс: анонимная сеть как черный ящик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рассматриваются временные связи между инициацией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пользователем соединения и соединениями, установленными вне сети. </a:t>
            </a:r>
            <a:r>
              <a:rPr lang="ru-RU" dirty="0" smtClean="0"/>
              <a:t>Второй класс: рассматривается траффик и нагрузка на каждом узле только внутри анонимной сети. Атакующий</a:t>
            </a:r>
            <a:r>
              <a:rPr lang="ru-RU" baseline="0" dirty="0" smtClean="0"/>
              <a:t> просматривает поток данных на каждом узле, например, ответ сервера инициатору запроса.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66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Высокая нагрузка на один из узлов в цепи влияет на задержку всех остальных узлов.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43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помощью перенаправления соединения через специфические узлы и замер возникающих задержек,</a:t>
            </a:r>
            <a:br>
              <a:rPr lang="ru-RU" dirty="0" smtClean="0"/>
            </a:br>
            <a:r>
              <a:rPr lang="ru-RU" dirty="0" smtClean="0"/>
              <a:t>наблюдатель может получить примерную нагрузку на узел. Нагрузка сравнивается с известным шаблоном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Локальный набор коррумпированных узлов (более, чем 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2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Внедряются коррумпированные узлы в качестве входных и выходных узлов (вставляем с низкой пропускной способностью, но сервер должен думать, что она высокая).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56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ru-RU" baseline="0" dirty="0" smtClean="0"/>
              <a:t>Если коррумпированные узлы находятся в промежуточных позициях (между входным и выходным), они могут разорвать цепь (конфигурация несовместима с атакой)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3) Если цепь состоит только из коррумпированных узлов -</a:t>
            </a:r>
            <a:r>
              <a:rPr lang="en-US" baseline="0" dirty="0" smtClean="0"/>
              <a:t>&gt; </a:t>
            </a:r>
            <a:r>
              <a:rPr lang="ru-RU" baseline="0" dirty="0" smtClean="0"/>
              <a:t>деанонимизация тривиальна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4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4) Производится корреляция клиентских запросов по след. Параметрам: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ячейки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данными: ее позицию в цепи (на входном, выходном узле или в середине), местное время, ID прошлой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цепи, прошлый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 адрес, прошлый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порт соединения, IP адрес следующего промежуточного соединения, порт следующего промежуточного соединения, ID цепи следующего промежуточного соединения.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0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2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Данная атака позволяет скомпрометировать портал, помещенный пользователем в сети, при просматривании зашифрованного траффика какой-то части сети.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2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пакетов, их размер и временные интервалы между ними). Используя построенную модель,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классифицирует траффик пользователей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сети. 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Атака начинается со сбора данных. 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36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 атака может быть представлена в виде задачи классификации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 может быть группой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сайтов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например “Специфический сайт”, “Остальные сайты”. Таким образом, после сбора данных нужно обучить классификатор. После тренировки на полученных образцах, классификатор сможет идентифицировать неизвестные образцы.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00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 возможность наблюдать как пользовательский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траффик, так и траффик в конечной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точке соединения, то он может установить связь между ними.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Идея основывается на том, что в Tor задержка не может быть большой.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временной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шаблон пакетов данных должен сохраняться при продвижении через цепочку соединения.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64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 устанавливает соединение с другими узлами,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измерить задержки соединений.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 продолжает производить мониторинг задержек всех установленных соединений, на протяжении определенного временного промежутка.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Значения задержек используются для расчета транспортной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нагрузки тех узлов Tor, с которыми установил соединение злокачественный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Вычисляются шаблоны траффика, зависящие от транспортной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нагрузки.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 шаблоны траффика всех узлов, он может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воспроизвести атаку по сценарию атаки анализа траффика.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9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Активные методы лежат в основе атак, во время которых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пытается изменить данные или каким-либо другим образом вторгнуться в процессы системы.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5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наблюдателю выявить часть пользователей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Tor, использующих коррумпированный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и оставивших открытым окно браузера не менее, чем на час. Для реализации атаки необходим коррумпированный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сервер, входной и выходной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коррумпированные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узлы</a:t>
            </a:r>
          </a:p>
          <a:p>
            <a:endParaRPr lang="ru-RU" sz="1200" b="1" i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8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вставляет два коррумпированных узла в сеть Tor (входной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выходной), </a:t>
            </a:r>
          </a:p>
          <a:p>
            <a:pPr marL="228600" indent="-228600">
              <a:buAutoNum type="alphaLcParenR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разворачивает веб-сервер, который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получает и записывает данные, которые посылает JavaScript код.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Коррумпированный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модифицирует весь HTTP траффик, вставляя туда невидимый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 код - генератор сигнала, который генерирует уникальный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 для каждого клиента 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узел, модифицирует HTTP траффик, проходящий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него, вставляя невидимый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контейнер iframe, содержащий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JavaScript код, в запрашиваемые веб-странички. JavaScript код итеративно контактирует с сервером, посылая уникальный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идентификатор и продолжает работать до тех пор, пока человек оставил открытой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вкладку с зараженной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страничкой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браузере. Полная атака работает следующим образом: </a:t>
            </a:r>
            <a:endParaRPr lang="ru-RU" dirty="0" smtClean="0"/>
          </a:p>
          <a:p>
            <a:endParaRPr lang="ru-R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6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Сеть из волонтерских серверов</a:t>
            </a:r>
          </a:p>
          <a:p>
            <a:r>
              <a:rPr lang="ru-RU" dirty="0" smtClean="0"/>
              <a:t>Самая большая развернутая анонимная сеть в мире</a:t>
            </a:r>
          </a:p>
          <a:p>
            <a:r>
              <a:rPr lang="en-US" dirty="0" smtClean="0"/>
              <a:t>The Onion Router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76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Веб-браузер клиента запускает JavaScript код, посылая сигнал на сервер. Этот траффик поступает через клиент Tor, но клиент все еще остается анонимным.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1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Веб-браузер клиента запускает JavaScript код, посылая сигнал на сервер. Этот траффик поступает через клиент Tor, но клиент все еще остается анонимным.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Каждые 10 минут ЛП строит новую цепь. ЛП выбирает коррумпированный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(случайно).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 анализ траффика для того, чтобы сравнить сигналы на каждой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цепи, поступающие через его входной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с разными сигналами, которые принимает веб сервер. Совпадение сопоставляет клиент Tor с его историей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траффика, записанной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использования коррумпированного выходного узла.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39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заключается в том, что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 контроль над входным и выходным узлом пользователя.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Атака начинается с коррумпированного входного узла.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выбирает сообщение в TCP потоке данных и дублирует это сообщение. Исходный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IP-адрес сообщения и момент времени дублирования регистрируются. Дублированное сообщение проходит весь путь через цепь и пребывает в выходной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узел. Атакующий,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управляя выходным узлом, должен засечь дублированное сообщение и записать время, IP адрес назначения сообщения и порт. Тем самым, он подтверждает, что ячейка использует коррумпированные узлы. Таким образом,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устанавливает входные и выходные узлы.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6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заставляет пользователя выбирать коррумпированные узлы, через вывод из строя легитимных узлов.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 циклические цепи через сеть Tor и посылает большой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 данных через этот путь, чтобы легитимные узлы были максимально загружены.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запускает другой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набор коррумпированных узлов, которые когда-нибудь будут выбраны пользователями, потому что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перегрузил все легитимные.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Атака будет успешной только если инициатор выбирает только коррумпированные узлы для своих цепей, в результате чего деанонимизация становится тривиальной.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61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77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используется для вставки JavaScript кода в HTML ответ на запрос. Код заставляет браузер посылать HTTP запросы каждую секунду и в ответ на каждый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запрос, выходной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 посылает пустой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ответ, который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отвергается браузером.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записывает интервалы времени периодических запросов, производимых браузером. Т.к. запросы маленькие, возникает задержка, равная примерно разнице во времени доставки сигнала кодом. </a:t>
            </a:r>
            <a:endParaRPr lang="ru-RU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10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каждого узла Х,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конструирует длинную цепь, которая с повторениями включает X в цепь. Из-за того, что Tor сбрасывает цепь при попытке расширения цепи через предыдущий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узел, нужно использовать два или более промежуточных узла для замыкания цепи на Х.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только цепь становится достаточно длинной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(авторы статьи [38] предлагают 24 узла),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 цепь для передачи данных. Цепь длины m позволит атакующему с величиной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пропускной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способности p уменьшить пропускную способность сети Tor на величину m * p. Узлу X придется участвовать в m/3 дополнительных цепях, что позволит атакующему встраивать большие задержки в конкретный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узел X не относится к компрометирующей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цепи, измеримые задержки не вызовут заметных изменений во время выполнения атаки.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X – входной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узел,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будет просматривать внедренный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шаблон задержки и выявит искомую цель.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38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2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Вместо создания большого количества запросов, на обработку которых требуется мало вычислительных ресурсов, как в обычной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 атаке, атака использует несколько тяжелых запросов создания цепи, которые быстро генерируются атакующим с минимальным количеством ресурсов, однако будут требовать большое количество вычислительных ресурсов от узла, на который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идет атака.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 криптографических операций, совершаемых во время расширения цепи, обработка CREATE сообщения занимает в 4 раза больше времени, чем его генерация [40], из-за криптографических операций, основанных на паре открытый-закрытый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ключа, совершаемых во время расширения цепи. Это может быть использования всех доступных ресурсов атакуемого узла.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1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Полная децентрализованность</a:t>
            </a:r>
          </a:p>
          <a:p>
            <a:r>
              <a:rPr lang="ru-RU" dirty="0" smtClean="0"/>
              <a:t>Оверлейность</a:t>
            </a:r>
          </a:p>
          <a:p>
            <a:r>
              <a:rPr lang="ru-RU" dirty="0" smtClean="0"/>
              <a:t>Сервера – волонтеры</a:t>
            </a:r>
          </a:p>
          <a:p>
            <a:r>
              <a:rPr lang="ru-RU" dirty="0" smtClean="0"/>
              <a:t>Прячет пользователей друг между другом -</a:t>
            </a:r>
            <a:r>
              <a:rPr lang="en-US" dirty="0" smtClean="0"/>
              <a:t>&gt; </a:t>
            </a:r>
            <a:r>
              <a:rPr lang="ru-RU" dirty="0" smtClean="0"/>
              <a:t>чем </a:t>
            </a:r>
            <a:r>
              <a:rPr lang="en-US" dirty="0" smtClean="0"/>
              <a:t>&gt; </a:t>
            </a:r>
            <a:r>
              <a:rPr lang="ru-RU" dirty="0" smtClean="0"/>
              <a:t>пользователей, тем </a:t>
            </a:r>
            <a:r>
              <a:rPr lang="en-US" dirty="0" smtClean="0"/>
              <a:t>&gt; </a:t>
            </a:r>
            <a:r>
              <a:rPr lang="ru-RU" dirty="0" smtClean="0"/>
              <a:t>анонимность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архитектуре Tor, узел, на который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посылается огромное количество CREATE сообщений, не теряет возможность пересылать сообщения типа RELAY_DATA. Узел, получающий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сообщения быстрее, чем его процессор может обработать, отвечает на них, посылая DESTROY сообщения в ответ. Следовательно, узел, находящийся под атакой, будет отклонять запросы от легитимных узлов.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089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атака выполняется стратегически, возможна перегрузка большой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 сети и выявление цепи, проходящей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конкретные узлы. 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атакующий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заинтересован в том, чтобы исключить узел или набор узлов из сети Tor, ему выгоднее использовать поток сообщений CREATE, чем обычную и более дорогую DoS атаку.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49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 score of 1.0 for a class C means that every item labeled as belonging to class C does indeed belong to class C (but says nothing about the number of items from class C that were not labeled correctly)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of 1.0 means that every item from class C was labeled as belonging to class C (but says nothing about how many other items were incorrectly also labeled as belonging to class C)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84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300,000 </a:t>
            </a:r>
            <a:r>
              <a:rPr lang="ru-RU" dirty="0" smtClean="0"/>
              <a:t>веб-страниц</a:t>
            </a:r>
          </a:p>
          <a:p>
            <a:r>
              <a:rPr lang="ru-RU" dirty="0" smtClean="0"/>
              <a:t>91 % для 90 </a:t>
            </a:r>
            <a:r>
              <a:rPr lang="ru-RU" dirty="0" err="1" smtClean="0"/>
              <a:t>инстансов</a:t>
            </a:r>
            <a:r>
              <a:rPr lang="ru-RU" dirty="0" smtClean="0"/>
              <a:t> для каждой странички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8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98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Луковая маршрутизация</a:t>
            </a:r>
            <a:r>
              <a:rPr lang="en-US" dirty="0" smtClean="0"/>
              <a:t> (1998)</a:t>
            </a:r>
            <a:endParaRPr lang="ru-RU" dirty="0" smtClean="0"/>
          </a:p>
          <a:p>
            <a:r>
              <a:rPr lang="en-US" dirty="0" smtClean="0"/>
              <a:t>DARPA + </a:t>
            </a:r>
            <a:r>
              <a:rPr lang="ru-RU" dirty="0" smtClean="0"/>
              <a:t>проект </a:t>
            </a:r>
            <a:r>
              <a:rPr lang="en-US" dirty="0" smtClean="0"/>
              <a:t>Free Haven (1992)</a:t>
            </a:r>
          </a:p>
          <a:p>
            <a:r>
              <a:rPr lang="ru-RU" dirty="0" smtClean="0"/>
              <a:t>Рассекречен –</a:t>
            </a:r>
            <a:r>
              <a:rPr lang="en-US" dirty="0" smtClean="0"/>
              <a:t>&gt; open source (2002)</a:t>
            </a:r>
          </a:p>
          <a:p>
            <a:r>
              <a:rPr lang="en-US" dirty="0" smtClean="0"/>
              <a:t>Tor browser</a:t>
            </a:r>
          </a:p>
          <a:p>
            <a:r>
              <a:rPr lang="en-US" dirty="0" smtClean="0"/>
              <a:t>Tor messenger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0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7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91569-E3F5-3041-8B6C-93510CCDB2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523-EB0D-884A-87DC-BC5AB5786574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961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9BF-B165-8142-8722-4499B0849743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7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E971-1EC2-A344-A856-7BAB520A10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033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92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705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771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43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451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87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0008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659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8752-8BA2-6143-9807-24EF3717916A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5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4997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120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04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66D8-F1DB-CB4F-9883-6F3A44EBC86C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715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76D5-F0E0-104C-AD2D-61069C87B65C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7654D-F6E1-E54B-A72C-8E3CAE367A88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4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5968-CD56-1C44-82E8-C381536E047B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7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B7C1-94BE-574B-8787-C51C6BE2CD28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3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A010-A7EC-CF44-914F-934276012504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2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err="1" smtClean="0"/>
              <a:t>Drag</a:t>
            </a:r>
            <a:r>
              <a:rPr lang="ru-RU" smtClean="0"/>
              <a:t>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F097-2E20-1543-8149-4005FB65F000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5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8E6F-B102-5E44-A802-2337C3AB27E6}" type="datetime1">
              <a:rPr lang="ru-RU" smtClean="0"/>
              <a:t>30.05.16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C736-6674-C74C-8A27-567FB99A2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4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3.xml"/><Relationship Id="rId12" Type="http://schemas.openxmlformats.org/officeDocument/2006/relationships/diagramColors" Target="../diagrams/colors3.xml"/><Relationship Id="rId13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33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diagramData" Target="../diagrams/data3.xml"/><Relationship Id="rId10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44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33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33.png"/><Relationship Id="rId8" Type="http://schemas.openxmlformats.org/officeDocument/2006/relationships/image" Target="../media/image21.png"/><Relationship Id="rId9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6.xml"/><Relationship Id="rId12" Type="http://schemas.openxmlformats.org/officeDocument/2006/relationships/diagramColors" Target="../diagrams/colors6.xml"/><Relationship Id="rId13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Relationship Id="rId8" Type="http://schemas.openxmlformats.org/officeDocument/2006/relationships/image" Target="../media/image44.png"/><Relationship Id="rId9" Type="http://schemas.openxmlformats.org/officeDocument/2006/relationships/diagramData" Target="../diagrams/data6.xml"/><Relationship Id="rId10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236" y="3038694"/>
            <a:ext cx="9144000" cy="1071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Анонимность и </a:t>
            </a:r>
            <a:r>
              <a:rPr lang="ru-RU" dirty="0" err="1" smtClean="0"/>
              <a:t>деанонимизация</a:t>
            </a:r>
            <a:r>
              <a:rPr lang="ru-RU" dirty="0"/>
              <a:t> </a:t>
            </a:r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8291" y="4785670"/>
            <a:ext cx="9144000" cy="2978871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Лазаренко </a:t>
            </a:r>
            <a:r>
              <a:rPr lang="ru-RU" dirty="0" smtClean="0"/>
              <a:t>Александр,</a:t>
            </a:r>
            <a:endParaRPr lang="en-US" dirty="0" smtClean="0"/>
          </a:p>
          <a:p>
            <a:pPr algn="r"/>
            <a:r>
              <a:rPr lang="ru-RU" dirty="0" err="1" smtClean="0"/>
              <a:t>Авдошин</a:t>
            </a:r>
            <a:r>
              <a:rPr lang="ru-RU" dirty="0" smtClean="0"/>
              <a:t> Сергей, </a:t>
            </a:r>
          </a:p>
          <a:p>
            <a:pPr algn="r"/>
            <a:r>
              <a:rPr lang="ru-RU" dirty="0" smtClean="0"/>
              <a:t>Департамент программной инженерии</a:t>
            </a:r>
          </a:p>
          <a:p>
            <a:pPr algn="r"/>
            <a:r>
              <a:rPr lang="ru-RU" dirty="0" smtClean="0"/>
              <a:t>ФКН НИУ ВШЭ</a:t>
            </a:r>
          </a:p>
          <a:p>
            <a:pPr algn="r"/>
            <a:endParaRPr lang="ru-R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402919"/>
            <a:ext cx="10349345" cy="12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4937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Как это работает? 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06" y="2011169"/>
            <a:ext cx="4713288" cy="38101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3321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Цепь </a:t>
            </a:r>
            <a:r>
              <a:rPr lang="en-US" sz="5400" dirty="0" smtClean="0"/>
              <a:t>Tor</a:t>
            </a:r>
            <a:endParaRPr lang="en-US" sz="5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08833" y="4706297"/>
            <a:ext cx="1569546" cy="1569546"/>
            <a:chOff x="5157788" y="2630937"/>
            <a:chExt cx="1569546" cy="1569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788" y="2630937"/>
              <a:ext cx="1569546" cy="15695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5619" y="3046378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middle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08833" y="1769713"/>
            <a:ext cx="1569546" cy="1569546"/>
            <a:chOff x="7547891" y="2630937"/>
            <a:chExt cx="1569546" cy="15695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891" y="2630937"/>
              <a:ext cx="1569546" cy="15695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69739" y="3046378"/>
              <a:ext cx="525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exit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460" y="1769713"/>
            <a:ext cx="1243724" cy="12437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25275" y="304969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3339" y="2023300"/>
            <a:ext cx="1712309" cy="1896975"/>
            <a:chOff x="338164" y="4748314"/>
            <a:chExt cx="1712309" cy="18969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64" y="4748314"/>
              <a:ext cx="1712309" cy="17123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0752" y="6275957"/>
              <a:ext cx="1227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Клиент </a:t>
              </a:r>
              <a:r>
                <a:rPr lang="en-US" dirty="0" smtClean="0"/>
                <a:t>Tor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81479" y="4706297"/>
            <a:ext cx="1569546" cy="1569546"/>
            <a:chOff x="2810547" y="2630937"/>
            <a:chExt cx="1569546" cy="15695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547" y="2630937"/>
              <a:ext cx="1569546" cy="15695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54297" y="3046378"/>
              <a:ext cx="682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entry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39436" y="4798573"/>
            <a:ext cx="2620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Принимает </a:t>
            </a:r>
            <a:r>
              <a:rPr lang="ru-RU" dirty="0" smtClean="0">
                <a:solidFill>
                  <a:srgbClr val="FF0000"/>
                </a:solidFill>
              </a:rPr>
              <a:t>соединение от клиентов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Шифрует данные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Перенаправляет к следующему узлу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78379" y="4714959"/>
            <a:ext cx="3706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Передает</a:t>
            </a:r>
            <a:r>
              <a:rPr lang="ru-RU" dirty="0" smtClean="0"/>
              <a:t> шифрованный </a:t>
            </a:r>
            <a:r>
              <a:rPr lang="ru-RU" dirty="0" smtClean="0">
                <a:solidFill>
                  <a:srgbClr val="FF0000"/>
                </a:solidFill>
              </a:rPr>
              <a:t>траффик только между другими узлами</a:t>
            </a:r>
            <a:r>
              <a:rPr lang="ru-RU" dirty="0" smtClean="0"/>
              <a:t> </a:t>
            </a:r>
            <a:r>
              <a:rPr lang="en-US" dirty="0" smtClean="0"/>
              <a:t>Tor</a:t>
            </a:r>
            <a:endParaRPr lang="ru-RU" dirty="0" smtClean="0"/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Через него невозможно напрямую подключаться к сайтам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115950" y="3626180"/>
            <a:ext cx="724571" cy="1088779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155739" y="5491070"/>
            <a:ext cx="1553094" cy="0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77453" y="3296548"/>
            <a:ext cx="16152" cy="1502025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287816" y="2391575"/>
            <a:ext cx="2820590" cy="0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64068" y="1849362"/>
            <a:ext cx="255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Передаточное </a:t>
            </a:r>
            <a:r>
              <a:rPr lang="ru-RU" dirty="0" smtClean="0">
                <a:solidFill>
                  <a:srgbClr val="FF0000"/>
                </a:solidFill>
              </a:rPr>
              <a:t>звено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между клиентом и публичным Интернетом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032247" y="175680"/>
            <a:ext cx="3487937" cy="969322"/>
            <a:chOff x="7920813" y="157655"/>
            <a:chExt cx="3487937" cy="969322"/>
          </a:xfrm>
        </p:grpSpPr>
        <p:sp>
          <p:nvSpPr>
            <p:cNvPr id="37" name="TextBox 36"/>
            <p:cNvSpPr txBox="1"/>
            <p:nvPr/>
          </p:nvSpPr>
          <p:spPr>
            <a:xfrm>
              <a:off x="7920813" y="157655"/>
              <a:ext cx="3487937" cy="969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7932291" y="406369"/>
              <a:ext cx="1242114" cy="3534"/>
            </a:xfrm>
            <a:prstGeom prst="straightConnector1">
              <a:avLst/>
            </a:prstGeom>
            <a:ln w="47625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920813" y="889314"/>
              <a:ext cx="1253592" cy="0"/>
            </a:xfrm>
            <a:prstGeom prst="straightConnector1">
              <a:avLst/>
            </a:prstGeom>
            <a:ln w="4762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247581" y="221672"/>
              <a:ext cx="21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Шифрованная связь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47581" y="668733"/>
              <a:ext cx="1641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Обычная связь</a:t>
              </a:r>
              <a:endParaRPr lang="en-US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6928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2860" y="3577652"/>
            <a:ext cx="159279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Шаг 1.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Клиент </a:t>
            </a:r>
            <a:r>
              <a:rPr lang="en-US" dirty="0" smtClean="0"/>
              <a:t>Tor </a:t>
            </a:r>
            <a:r>
              <a:rPr lang="ru-RU" dirty="0" smtClean="0"/>
              <a:t>получает список узлов </a:t>
            </a:r>
            <a:r>
              <a:rPr lang="en-US" dirty="0" smtClean="0"/>
              <a:t>Tor </a:t>
            </a:r>
            <a:r>
              <a:rPr lang="ru-RU" dirty="0" smtClean="0"/>
              <a:t>от сервера каталогов сети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390877"/>
            <a:ext cx="1712309" cy="1712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024" y="2206211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Клиент </a:t>
            </a:r>
            <a:r>
              <a:rPr lang="en-US" dirty="0" smtClean="0"/>
              <a:t>Tor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" y="4762245"/>
            <a:ext cx="1270000" cy="127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133" y="6096499"/>
            <a:ext cx="19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каталогов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9" idx="0"/>
          </p:cNvCxnSpPr>
          <p:nvPr/>
        </p:nvCxnSpPr>
        <p:spPr>
          <a:xfrm flipH="1">
            <a:off x="1174155" y="3960423"/>
            <a:ext cx="3078" cy="801822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1606104"/>
            <a:ext cx="1569546" cy="1569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3280519"/>
            <a:ext cx="1569546" cy="1569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5101203"/>
            <a:ext cx="1569546" cy="15695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1606104"/>
            <a:ext cx="1569546" cy="15695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3280519"/>
            <a:ext cx="1569546" cy="1569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5101203"/>
            <a:ext cx="1569546" cy="15695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1606104"/>
            <a:ext cx="1569546" cy="1569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3280519"/>
            <a:ext cx="1569546" cy="15695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5101203"/>
            <a:ext cx="1569546" cy="15695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66" y="2466476"/>
            <a:ext cx="1243724" cy="12437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66" y="4278239"/>
            <a:ext cx="1243724" cy="12437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6994" y="190921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418472" y="551664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2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51746" y="168579"/>
            <a:ext cx="544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Как работает </a:t>
            </a:r>
            <a:r>
              <a:rPr lang="en-US" sz="5400" dirty="0" smtClean="0"/>
              <a:t>Tor?</a:t>
            </a:r>
            <a:endParaRPr lang="en-US" sz="5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920813" y="157655"/>
            <a:ext cx="3487937" cy="969322"/>
            <a:chOff x="7920813" y="157655"/>
            <a:chExt cx="3487937" cy="969322"/>
          </a:xfrm>
        </p:grpSpPr>
        <p:sp>
          <p:nvSpPr>
            <p:cNvPr id="29" name="TextBox 28"/>
            <p:cNvSpPr txBox="1"/>
            <p:nvPr/>
          </p:nvSpPr>
          <p:spPr>
            <a:xfrm>
              <a:off x="7920813" y="157655"/>
              <a:ext cx="3487937" cy="969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7932291" y="406369"/>
              <a:ext cx="1242114" cy="3534"/>
            </a:xfrm>
            <a:prstGeom prst="straightConnector1">
              <a:avLst/>
            </a:prstGeom>
            <a:ln w="47625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7920813" y="889314"/>
              <a:ext cx="1253592" cy="0"/>
            </a:xfrm>
            <a:prstGeom prst="straightConnector1">
              <a:avLst/>
            </a:prstGeom>
            <a:ln w="4762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247581" y="221672"/>
              <a:ext cx="21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Шифрованная связь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247581" y="668733"/>
              <a:ext cx="1641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Обычная связь</a:t>
              </a:r>
              <a:endParaRPr lang="en-US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88186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2860" y="3577652"/>
            <a:ext cx="159279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Шаг 2.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Клиент </a:t>
            </a:r>
            <a:r>
              <a:rPr lang="en-US" dirty="0" smtClean="0"/>
              <a:t>Tor </a:t>
            </a:r>
            <a:r>
              <a:rPr lang="ru-RU" dirty="0" smtClean="0"/>
              <a:t>выбирает случайный путь через узлы к серверу назначения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390877"/>
            <a:ext cx="1712309" cy="1712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024" y="2206211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Клиент </a:t>
            </a:r>
            <a:r>
              <a:rPr lang="en-US" dirty="0" smtClean="0"/>
              <a:t>Tor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" y="4762245"/>
            <a:ext cx="1270000" cy="127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133" y="6096499"/>
            <a:ext cx="19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каталогов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1928911" y="2390877"/>
            <a:ext cx="2257859" cy="697461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1606104"/>
            <a:ext cx="1569546" cy="1569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3280519"/>
            <a:ext cx="1569546" cy="1569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5101203"/>
            <a:ext cx="1569546" cy="1569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1606104"/>
            <a:ext cx="1569546" cy="1569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3280519"/>
            <a:ext cx="1569546" cy="1569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5101203"/>
            <a:ext cx="1569546" cy="1569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1606104"/>
            <a:ext cx="1569546" cy="156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3280519"/>
            <a:ext cx="1569546" cy="1569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5101203"/>
            <a:ext cx="1569546" cy="15695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66" y="2466476"/>
            <a:ext cx="1243724" cy="12437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66" y="4278239"/>
            <a:ext cx="1243724" cy="12437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406994" y="190921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418472" y="551664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568433" y="3016683"/>
            <a:ext cx="540702" cy="410105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501539" y="4762245"/>
            <a:ext cx="540702" cy="410105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9471960" y="3710200"/>
            <a:ext cx="765900" cy="1581006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11660" y="2021545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entry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0497" y="369314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middle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53348" y="5519179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exit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39436" y="157655"/>
            <a:ext cx="11069314" cy="1574163"/>
            <a:chOff x="339436" y="157655"/>
            <a:chExt cx="11069314" cy="1574163"/>
          </a:xfrm>
        </p:grpSpPr>
        <p:sp>
          <p:nvSpPr>
            <p:cNvPr id="39" name="TextBox 38"/>
            <p:cNvSpPr txBox="1"/>
            <p:nvPr/>
          </p:nvSpPr>
          <p:spPr>
            <a:xfrm>
              <a:off x="7920813" y="157655"/>
              <a:ext cx="3487937" cy="969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36" y="221672"/>
              <a:ext cx="1171807" cy="151014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51746" y="168579"/>
              <a:ext cx="54497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Как работает </a:t>
              </a:r>
              <a:r>
                <a:rPr lang="en-US" sz="5400" dirty="0" smtClean="0"/>
                <a:t>Tor?</a:t>
              </a:r>
              <a:endParaRPr lang="en-US" sz="5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7932291" y="406369"/>
              <a:ext cx="1242114" cy="3534"/>
            </a:xfrm>
            <a:prstGeom prst="straightConnector1">
              <a:avLst/>
            </a:prstGeom>
            <a:ln w="47625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920813" y="889314"/>
              <a:ext cx="1253592" cy="0"/>
            </a:xfrm>
            <a:prstGeom prst="straightConnector1">
              <a:avLst/>
            </a:prstGeom>
            <a:ln w="4762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247581" y="221672"/>
              <a:ext cx="21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Шифрованная связь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247581" y="668733"/>
              <a:ext cx="1641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Обычная связь</a:t>
              </a:r>
              <a:endParaRPr lang="en-US"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8098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13</a:t>
            </a:fld>
            <a:r>
              <a:rPr lang="ru-RU" dirty="0" smtClean="0"/>
              <a:t>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2860" y="3577652"/>
            <a:ext cx="159279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Шаг </a:t>
            </a:r>
            <a:r>
              <a:rPr lang="ru-RU" dirty="0"/>
              <a:t>3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Клиент </a:t>
            </a:r>
            <a:r>
              <a:rPr lang="en-US" dirty="0" smtClean="0"/>
              <a:t>Tor </a:t>
            </a:r>
            <a:r>
              <a:rPr lang="ru-RU" dirty="0" smtClean="0"/>
              <a:t>выбирает другой случайный путь через сеть к другому серверу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390877"/>
            <a:ext cx="1712309" cy="1712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024" y="2206211"/>
            <a:ext cx="12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Клиент </a:t>
            </a:r>
            <a:r>
              <a:rPr lang="en-US" dirty="0" smtClean="0"/>
              <a:t>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" y="4762245"/>
            <a:ext cx="1270000" cy="127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133" y="6096499"/>
            <a:ext cx="19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каталогов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1606104"/>
            <a:ext cx="1569546" cy="15695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3280519"/>
            <a:ext cx="1569546" cy="1569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70" y="5101203"/>
            <a:ext cx="1569546" cy="1569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1606104"/>
            <a:ext cx="1569546" cy="15695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3280519"/>
            <a:ext cx="1569546" cy="1569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5103114"/>
            <a:ext cx="1569546" cy="1569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1606104"/>
            <a:ext cx="1569546" cy="1569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3280519"/>
            <a:ext cx="1569546" cy="15695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00" y="5101203"/>
            <a:ext cx="1569546" cy="1569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66" y="2466476"/>
            <a:ext cx="1243724" cy="12437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166" y="4278239"/>
            <a:ext cx="1243724" cy="12437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06994" y="1909215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418472" y="551664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2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09155" y="2798618"/>
            <a:ext cx="2485754" cy="779034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637589" y="2951169"/>
            <a:ext cx="2485754" cy="553831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550727" y="3088338"/>
            <a:ext cx="748146" cy="1317407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550727" y="4762245"/>
            <a:ext cx="2604655" cy="447064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30520" y="3693142"/>
            <a:ext cx="68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entry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99331" y="202746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middle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17541" y="3693142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exit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9436" y="157655"/>
            <a:ext cx="11069314" cy="1574163"/>
            <a:chOff x="339436" y="157655"/>
            <a:chExt cx="11069314" cy="1574163"/>
          </a:xfrm>
        </p:grpSpPr>
        <p:sp>
          <p:nvSpPr>
            <p:cNvPr id="56" name="TextBox 55"/>
            <p:cNvSpPr txBox="1"/>
            <p:nvPr/>
          </p:nvSpPr>
          <p:spPr>
            <a:xfrm>
              <a:off x="7920813" y="157655"/>
              <a:ext cx="3487937" cy="969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36" y="221672"/>
              <a:ext cx="1171807" cy="151014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051746" y="168579"/>
              <a:ext cx="54497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dirty="0" smtClean="0"/>
                <a:t>Как работает </a:t>
              </a:r>
              <a:r>
                <a:rPr lang="en-US" sz="5400" dirty="0" smtClean="0"/>
                <a:t>Tor?</a:t>
              </a:r>
              <a:endParaRPr lang="en-US" sz="54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7932291" y="406369"/>
              <a:ext cx="1242114" cy="3534"/>
            </a:xfrm>
            <a:prstGeom prst="straightConnector1">
              <a:avLst/>
            </a:prstGeom>
            <a:ln w="47625">
              <a:solidFill>
                <a:srgbClr val="FF0000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7920813" y="889314"/>
              <a:ext cx="1253592" cy="0"/>
            </a:xfrm>
            <a:prstGeom prst="straightConnector1">
              <a:avLst/>
            </a:prstGeom>
            <a:ln w="47625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247581" y="221672"/>
              <a:ext cx="21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Шифрованная связь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247581" y="668733"/>
              <a:ext cx="1641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Обычная связь</a:t>
              </a:r>
              <a:endParaRPr lang="en-US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88186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Борьба с </a:t>
            </a:r>
            <a:r>
              <a:rPr lang="en-US" sz="4800" dirty="0" smtClean="0"/>
              <a:t>Tor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" y="2248973"/>
            <a:ext cx="4900621" cy="268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102" y="5175520"/>
            <a:ext cx="515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Закрытие </a:t>
            </a:r>
            <a:r>
              <a:rPr lang="en-US" sz="3600" dirty="0" smtClean="0"/>
              <a:t>Silk Road (2013)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20" y="2248974"/>
            <a:ext cx="4598547" cy="2680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21211" y="5175521"/>
            <a:ext cx="360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Грант МВД (2014)</a:t>
            </a:r>
            <a:endParaRPr lang="en-US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64449" y="1894722"/>
            <a:ext cx="4063712" cy="47019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08337" y="1894722"/>
            <a:ext cx="4063712" cy="47019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337" y="4993852"/>
            <a:ext cx="3892262" cy="16309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Атакующий </a:t>
            </a:r>
            <a:r>
              <a:rPr lang="ru-RU" dirty="0" smtClean="0">
                <a:solidFill>
                  <a:srgbClr val="7030A0"/>
                </a:solidFill>
              </a:rPr>
              <a:t>просматривает траффик</a:t>
            </a:r>
            <a:r>
              <a:rPr lang="ru-RU" dirty="0" smtClean="0"/>
              <a:t>, никаким образом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>
                <a:solidFill>
                  <a:srgbClr val="FF0000"/>
                </a:solidFill>
              </a:rPr>
              <a:t>не модифицируя его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7080" y="-54953"/>
            <a:ext cx="722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Какие бывают атаки?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26035" y="4995627"/>
            <a:ext cx="3508664" cy="15737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Атакующий просматривает и </a:t>
            </a:r>
            <a:r>
              <a:rPr lang="ru-RU" dirty="0" smtClean="0">
                <a:solidFill>
                  <a:srgbClr val="7030A0"/>
                </a:solidFill>
              </a:rPr>
              <a:t>модифицирует траффик</a:t>
            </a:r>
            <a:endParaRPr lang="ru-R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77" y="2417942"/>
            <a:ext cx="1697582" cy="242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5426" y="1894722"/>
            <a:ext cx="189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Пассивные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52" y="2391141"/>
            <a:ext cx="1697582" cy="2425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6861">
            <a:off x="9750998" y="2969063"/>
            <a:ext cx="1270000" cy="1270000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8901111" y="3316897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31325" y="1867506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Активные</a:t>
            </a:r>
            <a:endParaRPr lang="en-US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72049" y="976745"/>
            <a:ext cx="614401" cy="75507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58138" y="992574"/>
            <a:ext cx="657012" cy="7392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24511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Пассивные атаки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ru-RU" sz="6600" dirty="0" smtClean="0"/>
              <a:t>Анализ траффика</a:t>
            </a:r>
            <a:endParaRPr lang="en-US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Традиционный анализ траффика</a:t>
            </a:r>
            <a:endParaRPr lang="en-US" sz="4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43867"/>
              </p:ext>
            </p:extLst>
          </p:nvPr>
        </p:nvGraphicFramePr>
        <p:xfrm>
          <a:off x="514350" y="1500188"/>
          <a:ext cx="10977562" cy="463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3175"/>
            <a:ext cx="10515600" cy="3633788"/>
          </a:xfrm>
        </p:spPr>
        <p:txBody>
          <a:bodyPr/>
          <a:lstStyle/>
          <a:p>
            <a:r>
              <a:rPr lang="ru-RU" sz="3600" dirty="0" smtClean="0"/>
              <a:t>Нужно </a:t>
            </a:r>
            <a:r>
              <a:rPr lang="ru-RU" sz="3600" dirty="0" smtClean="0">
                <a:solidFill>
                  <a:srgbClr val="FF0000"/>
                </a:solidFill>
              </a:rPr>
              <a:t>просм</a:t>
            </a:r>
            <a:r>
              <a:rPr lang="ru-RU" sz="3600" dirty="0">
                <a:solidFill>
                  <a:srgbClr val="FF0000"/>
                </a:solidFill>
              </a:rPr>
              <a:t>а</a:t>
            </a:r>
            <a:r>
              <a:rPr lang="ru-RU" sz="3600" dirty="0" smtClean="0">
                <a:solidFill>
                  <a:srgbClr val="FF0000"/>
                </a:solidFill>
              </a:rPr>
              <a:t>тривать все узлы </a:t>
            </a:r>
            <a:r>
              <a:rPr lang="ru-RU" sz="3600" dirty="0" smtClean="0"/>
              <a:t>в сети и иметь возможность регистрировать мета-данные траффика</a:t>
            </a:r>
          </a:p>
          <a:p>
            <a:r>
              <a:rPr lang="ru-RU" sz="3600" dirty="0" smtClean="0"/>
              <a:t>Используется модель пассивного глобального наблюдателя (не входит в модель угроз </a:t>
            </a:r>
            <a:r>
              <a:rPr lang="en-US" sz="3600" dirty="0" smtClean="0"/>
              <a:t>Tor)</a:t>
            </a:r>
            <a:endParaRPr lang="ru-RU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Проблемы</a:t>
            </a:r>
            <a:endParaRPr lang="en-US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 чем пойдет разговор?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138054" y="2258291"/>
            <a:ext cx="5784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5400" dirty="0" smtClean="0"/>
              <a:t>Что такое </a:t>
            </a:r>
            <a:r>
              <a:rPr lang="en-US" sz="5400" dirty="0" smtClean="0"/>
              <a:t>Tor?</a:t>
            </a:r>
          </a:p>
          <a:p>
            <a:pPr marL="285750" indent="-285750">
              <a:buFont typeface="Arial" charset="0"/>
              <a:buChar char="•"/>
            </a:pPr>
            <a:r>
              <a:rPr lang="ru-RU" sz="5400" dirty="0" smtClean="0"/>
              <a:t>Пассивные атаки</a:t>
            </a:r>
            <a:endParaRPr lang="en-US" sz="54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5400" dirty="0" smtClean="0"/>
              <a:t>Активные атаки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522537"/>
            <a:ext cx="11006138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Малозатратная атака анализа траффика</a:t>
            </a:r>
            <a:endParaRPr lang="en-US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992059" cy="1278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Идея </a:t>
            </a:r>
            <a:r>
              <a:rPr lang="ru-RU" sz="5400" dirty="0" smtClean="0"/>
              <a:t>атаки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43" y="2361935"/>
            <a:ext cx="3947170" cy="3044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2730" y="5612393"/>
            <a:ext cx="416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Высокая нагрузка на узел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18" y="1330970"/>
            <a:ext cx="2870948" cy="4134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4690" y="5612393"/>
            <a:ext cx="468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Задержка на остальных узлах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5451576" y="3442904"/>
            <a:ext cx="2227123" cy="882316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57532" y="2981239"/>
            <a:ext cx="1458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Вызывает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Callout 1 14"/>
          <p:cNvSpPr/>
          <p:nvPr/>
        </p:nvSpPr>
        <p:spPr>
          <a:xfrm>
            <a:off x="526474" y="4812632"/>
            <a:ext cx="3181015" cy="1847084"/>
          </a:xfrm>
          <a:prstGeom prst="borderCallout1">
            <a:avLst>
              <a:gd name="adj1" fmla="val 916"/>
              <a:gd name="adj2" fmla="val 99562"/>
              <a:gd name="adj3" fmla="val -55935"/>
              <a:gd name="adj4" fmla="val 11135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992059" cy="1278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Хорошо, есть задержка. Что с ней сделать?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62" y="2247901"/>
            <a:ext cx="3686342" cy="2211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750" y="4920566"/>
            <a:ext cx="2990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Перенаправляем соединение </a:t>
            </a:r>
            <a:r>
              <a:rPr lang="ru-RU" sz="2000" dirty="0" smtClean="0"/>
              <a:t>через специфические узлы, замеряем возникающие задержки</a:t>
            </a:r>
            <a:endParaRPr lang="en-US" sz="2000" dirty="0"/>
          </a:p>
        </p:txBody>
      </p:sp>
      <p:sp>
        <p:nvSpPr>
          <p:cNvPr id="9" name="Line Callout 2 8"/>
          <p:cNvSpPr/>
          <p:nvPr/>
        </p:nvSpPr>
        <p:spPr>
          <a:xfrm>
            <a:off x="9066340" y="1285803"/>
            <a:ext cx="2259386" cy="1608428"/>
          </a:xfrm>
          <a:prstGeom prst="borderCallout2">
            <a:avLst>
              <a:gd name="adj1" fmla="val 18750"/>
              <a:gd name="adj2" fmla="val -8333"/>
              <a:gd name="adj3" fmla="val 18761"/>
              <a:gd name="adj4" fmla="val -44696"/>
              <a:gd name="adj5" fmla="val 111382"/>
              <a:gd name="adj6" fmla="val -8410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70599" y="3049003"/>
            <a:ext cx="692727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69338" y="1285803"/>
            <a:ext cx="2053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Получаем </a:t>
            </a:r>
            <a:r>
              <a:rPr lang="ru-RU" sz="2400" dirty="0" smtClean="0">
                <a:solidFill>
                  <a:srgbClr val="7030A0"/>
                </a:solidFill>
              </a:rPr>
              <a:t>примерную нагрузку </a:t>
            </a:r>
            <a:r>
              <a:rPr lang="ru-RU" sz="2400" dirty="0" smtClean="0"/>
              <a:t>на узел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2" y="2247900"/>
            <a:ext cx="3363964" cy="2211806"/>
          </a:xfrm>
          <a:prstGeom prst="rect">
            <a:avLst/>
          </a:prstGeom>
        </p:spPr>
      </p:pic>
      <p:sp>
        <p:nvSpPr>
          <p:cNvPr id="14" name="Striped Right Arrow 13"/>
          <p:cNvSpPr/>
          <p:nvPr/>
        </p:nvSpPr>
        <p:spPr>
          <a:xfrm>
            <a:off x="3707489" y="3049003"/>
            <a:ext cx="1061519" cy="882316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207117" y="3065546"/>
            <a:ext cx="27746" cy="201980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650706" y="5260807"/>
            <a:ext cx="3090654" cy="1290975"/>
            <a:chOff x="6112043" y="5260807"/>
            <a:chExt cx="3090654" cy="1290975"/>
          </a:xfrm>
        </p:grpSpPr>
        <p:sp>
          <p:nvSpPr>
            <p:cNvPr id="19" name="Rectangle 18"/>
            <p:cNvSpPr/>
            <p:nvPr/>
          </p:nvSpPr>
          <p:spPr>
            <a:xfrm>
              <a:off x="6112043" y="5260807"/>
              <a:ext cx="3057295" cy="1290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30636" y="5306129"/>
              <a:ext cx="30720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</a:rPr>
                <a:t>Сравниваем</a:t>
              </a:r>
              <a:r>
                <a:rPr lang="ru-RU" sz="2400" dirty="0" smtClean="0"/>
                <a:t> нагрузку с известным шаблоном траффика</a:t>
              </a:r>
              <a:endParaRPr lang="en-US" sz="2400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9263" y="6477153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4128" y="2651760"/>
            <a:ext cx="9912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Алгоритм проведения атаки</a:t>
            </a:r>
            <a:endParaRPr lang="en-US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97936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Шаг 1. Внедряем коррумпированные узлы в сеть</a:t>
            </a:r>
            <a:endParaRPr lang="en-US" sz="4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15264" y="2693168"/>
            <a:ext cx="3569954" cy="3135129"/>
            <a:chOff x="925339" y="2904714"/>
            <a:chExt cx="2984051" cy="29017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39" y="2904714"/>
              <a:ext cx="865047" cy="8992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39" y="3864050"/>
              <a:ext cx="865047" cy="8992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39" y="4907189"/>
              <a:ext cx="865047" cy="8992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841" y="2904714"/>
              <a:ext cx="865047" cy="8992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841" y="3864050"/>
              <a:ext cx="865047" cy="89925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841" y="4907189"/>
              <a:ext cx="865047" cy="8992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343" y="2904714"/>
              <a:ext cx="865047" cy="89925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343" y="3864050"/>
              <a:ext cx="865047" cy="8992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342" y="4907189"/>
              <a:ext cx="865047" cy="89925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67773" y="2166588"/>
            <a:ext cx="447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Сеть </a:t>
            </a:r>
            <a:r>
              <a:rPr lang="ru-RU" sz="2400" dirty="0" smtClean="0">
                <a:solidFill>
                  <a:srgbClr val="FF0000"/>
                </a:solidFill>
              </a:rPr>
              <a:t>до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/>
              <a:t>нашего вмешательства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01" y="2672594"/>
            <a:ext cx="960582" cy="97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01" y="3709094"/>
            <a:ext cx="960582" cy="9715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01" y="4836138"/>
            <a:ext cx="960582" cy="971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14" y="2672594"/>
            <a:ext cx="960582" cy="9715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14" y="3709094"/>
            <a:ext cx="960582" cy="9715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14" y="4836138"/>
            <a:ext cx="960582" cy="9715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7" y="2672594"/>
            <a:ext cx="960582" cy="9715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7" y="3709094"/>
            <a:ext cx="960582" cy="9715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6" y="4836138"/>
            <a:ext cx="960582" cy="9715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38" y="2672594"/>
            <a:ext cx="960582" cy="971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38" y="3709094"/>
            <a:ext cx="960582" cy="9715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37" y="4836138"/>
            <a:ext cx="960582" cy="9715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48" y="2672594"/>
            <a:ext cx="960582" cy="9715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48" y="3709094"/>
            <a:ext cx="960582" cy="9715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46" y="4836138"/>
            <a:ext cx="960582" cy="9715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00976" y="2166587"/>
            <a:ext cx="46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Сеть </a:t>
            </a:r>
            <a:r>
              <a:rPr lang="ru-RU" sz="2400" dirty="0" smtClean="0">
                <a:solidFill>
                  <a:srgbClr val="FF0000"/>
                </a:solidFill>
              </a:rPr>
              <a:t>после </a:t>
            </a:r>
            <a:r>
              <a:rPr lang="ru-RU" sz="2400" dirty="0" smtClean="0"/>
              <a:t>нашего вмешательства</a:t>
            </a:r>
            <a:endParaRPr lang="en-US" sz="2400" dirty="0"/>
          </a:p>
        </p:txBody>
      </p:sp>
      <p:sp>
        <p:nvSpPr>
          <p:cNvPr id="34" name="Striped Right Arrow 33"/>
          <p:cNvSpPr/>
          <p:nvPr/>
        </p:nvSpPr>
        <p:spPr>
          <a:xfrm>
            <a:off x="4524950" y="3729668"/>
            <a:ext cx="1061519" cy="882316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46" y="2869043"/>
            <a:ext cx="340660" cy="3406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75" y="3920073"/>
            <a:ext cx="340660" cy="3406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98" y="2884593"/>
            <a:ext cx="340660" cy="3406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98" y="5024066"/>
            <a:ext cx="340660" cy="3406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2687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8" y="10772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8487" y="246"/>
            <a:ext cx="968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Шаг </a:t>
            </a:r>
            <a:r>
              <a:rPr lang="ru-RU" sz="3600" dirty="0" smtClean="0"/>
              <a:t>2. Производим проверку конфигурации</a:t>
            </a:r>
            <a:r>
              <a:rPr lang="en-US" sz="3600" dirty="0" smtClean="0"/>
              <a:t> </a:t>
            </a:r>
            <a:r>
              <a:rPr lang="ru-RU" sz="3600" dirty="0" smtClean="0"/>
              <a:t>цепи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51622" y="1973181"/>
            <a:ext cx="0" cy="4636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54146" y="1567558"/>
            <a:ext cx="237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подойдет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57" y="4409614"/>
            <a:ext cx="960582" cy="97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0" y="3751843"/>
            <a:ext cx="960582" cy="97158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006750" y="5835008"/>
            <a:ext cx="960582" cy="971585"/>
            <a:chOff x="7118226" y="2800930"/>
            <a:chExt cx="960582" cy="9715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423554" y="2942636"/>
            <a:ext cx="960582" cy="971585"/>
            <a:chOff x="7118226" y="2800930"/>
            <a:chExt cx="960582" cy="9715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8787440" y="1457796"/>
            <a:ext cx="960582" cy="960582"/>
            <a:chOff x="10071639" y="1582943"/>
            <a:chExt cx="960582" cy="960582"/>
          </a:xfrm>
        </p:grpSpPr>
        <p:sp>
          <p:nvSpPr>
            <p:cNvPr id="8" name="TextBox 7"/>
            <p:cNvSpPr txBox="1"/>
            <p:nvPr/>
          </p:nvSpPr>
          <p:spPr>
            <a:xfrm>
              <a:off x="10256962" y="1801624"/>
              <a:ext cx="6174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ОК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0071639" y="1582943"/>
              <a:ext cx="960582" cy="960582"/>
            </a:xfrm>
            <a:prstGeom prst="ellipse">
              <a:avLst/>
            </a:prstGeom>
            <a:noFill/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68370" y="1500026"/>
            <a:ext cx="2379711" cy="667394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10804123" y="3530416"/>
            <a:ext cx="1197580" cy="1516192"/>
            <a:chOff x="10804123" y="3530416"/>
            <a:chExt cx="1197580" cy="151619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5519" y="4123921"/>
              <a:ext cx="922687" cy="92268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804123" y="3530416"/>
              <a:ext cx="1197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Сервер 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143607" y="5262450"/>
            <a:ext cx="2048543" cy="1372653"/>
            <a:chOff x="6143607" y="5262450"/>
            <a:chExt cx="2048543" cy="137265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396" y="5262450"/>
              <a:ext cx="1243866" cy="11040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143607" y="6173438"/>
              <a:ext cx="2048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Клиент </a:t>
              </a:r>
              <a:r>
                <a:rPr lang="en-US" sz="2400" dirty="0" smtClean="0"/>
                <a:t>Tor</a:t>
              </a:r>
              <a:endParaRPr lang="en-US" sz="2400" dirty="0"/>
            </a:p>
          </p:txBody>
        </p:sp>
      </p:grpSp>
      <p:cxnSp>
        <p:nvCxnSpPr>
          <p:cNvPr id="39" name="Elbow Connector 38"/>
          <p:cNvCxnSpPr>
            <a:stCxn id="10" idx="3"/>
          </p:cNvCxnSpPr>
          <p:nvPr/>
        </p:nvCxnSpPr>
        <p:spPr>
          <a:xfrm flipV="1">
            <a:off x="10967332" y="5095506"/>
            <a:ext cx="431382" cy="1225295"/>
          </a:xfrm>
          <a:prstGeom prst="bentConnector2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6" idx="1"/>
          </p:cNvCxnSpPr>
          <p:nvPr/>
        </p:nvCxnSpPr>
        <p:spPr>
          <a:xfrm rot="5400000" flipH="1" flipV="1">
            <a:off x="6191494" y="4149140"/>
            <a:ext cx="1952770" cy="511349"/>
          </a:xfrm>
          <a:prstGeom prst="bentConnector2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1"/>
            <a:endCxn id="16" idx="2"/>
          </p:cNvCxnSpPr>
          <p:nvPr/>
        </p:nvCxnSpPr>
        <p:spPr>
          <a:xfrm rot="10800000">
            <a:off x="7903845" y="3914221"/>
            <a:ext cx="812912" cy="981186"/>
          </a:xfrm>
          <a:prstGeom prst="bentConnector2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>
            <a:off x="9186481" y="5440579"/>
            <a:ext cx="812912" cy="981186"/>
          </a:xfrm>
          <a:prstGeom prst="bentConnector2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81261" y="2447085"/>
            <a:ext cx="84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Entry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53322" y="399208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Middle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62601" y="5373343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Exit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42073" y="3751842"/>
            <a:ext cx="960582" cy="971585"/>
            <a:chOff x="7118226" y="2800930"/>
            <a:chExt cx="960582" cy="97158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3639187" y="3751842"/>
            <a:ext cx="960582" cy="971585"/>
            <a:chOff x="7118226" y="2800930"/>
            <a:chExt cx="960582" cy="97158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40" y="4776657"/>
            <a:ext cx="960582" cy="97158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071530" y="4776658"/>
            <a:ext cx="960582" cy="971585"/>
            <a:chOff x="7118226" y="2800930"/>
            <a:chExt cx="960582" cy="97158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368644" y="4776658"/>
            <a:ext cx="960582" cy="971585"/>
            <a:chOff x="7118226" y="2800930"/>
            <a:chExt cx="960582" cy="971585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-7935" y="5661134"/>
            <a:ext cx="2127639" cy="1206688"/>
            <a:chOff x="6027628" y="5262450"/>
            <a:chExt cx="2878334" cy="1441004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396" y="5262450"/>
              <a:ext cx="1243866" cy="110409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027628" y="6152142"/>
              <a:ext cx="2878334" cy="551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Клиент </a:t>
              </a:r>
              <a:r>
                <a:rPr lang="en-US" sz="2400" dirty="0" smtClean="0"/>
                <a:t>Tor</a:t>
              </a:r>
              <a:endParaRPr 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687343" y="5748039"/>
            <a:ext cx="1127639" cy="1048184"/>
            <a:chOff x="4687343" y="5748039"/>
            <a:chExt cx="1127639" cy="1048184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543" y="5748039"/>
              <a:ext cx="868800" cy="783361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687343" y="6404270"/>
              <a:ext cx="1127639" cy="391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Сервер </a:t>
              </a:r>
              <a:endParaRPr lang="en-US" dirty="0"/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9" y="2524388"/>
            <a:ext cx="843440" cy="924561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1843" y="2154629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14" y="2616294"/>
            <a:ext cx="868800" cy="78336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472294" y="2222401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cxnSp>
        <p:nvCxnSpPr>
          <p:cNvPr id="86" name="Elbow Connector 85"/>
          <p:cNvCxnSpPr>
            <a:stCxn id="12" idx="1"/>
          </p:cNvCxnSpPr>
          <p:nvPr/>
        </p:nvCxnSpPr>
        <p:spPr>
          <a:xfrm rot="10800000">
            <a:off x="578526" y="3428428"/>
            <a:ext cx="493004" cy="809208"/>
          </a:xfrm>
          <a:prstGeom prst="bentConnector2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5400000">
            <a:off x="470564" y="5125400"/>
            <a:ext cx="691357" cy="533774"/>
          </a:xfrm>
          <a:prstGeom prst="bentConnector3">
            <a:avLst>
              <a:gd name="adj1" fmla="val -259"/>
            </a:avLst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stCxn id="64" idx="2"/>
          </p:cNvCxnSpPr>
          <p:nvPr/>
        </p:nvCxnSpPr>
        <p:spPr>
          <a:xfrm rot="16200000" flipH="1">
            <a:off x="4186872" y="5679300"/>
            <a:ext cx="464608" cy="602491"/>
          </a:xfrm>
          <a:prstGeom prst="bentConnector2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 rot="10800000" flipV="1">
            <a:off x="4048690" y="2930921"/>
            <a:ext cx="482236" cy="743867"/>
          </a:xfrm>
          <a:prstGeom prst="bentConnector2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1900617" y="4129684"/>
            <a:ext cx="518322" cy="66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1923013" y="5154500"/>
            <a:ext cx="518322" cy="66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3202201" y="4130352"/>
            <a:ext cx="518322" cy="66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3223499" y="5153832"/>
            <a:ext cx="518322" cy="66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3692" y="6397336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0473" y="221672"/>
            <a:ext cx="96843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Шаг 3</a:t>
            </a:r>
            <a:r>
              <a:rPr lang="ru-RU" sz="4400" dirty="0" smtClean="0"/>
              <a:t>. Производим корреляцию клиентских запросов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78688" y="2008909"/>
            <a:ext cx="1099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Корреляция производится </a:t>
            </a:r>
            <a:r>
              <a:rPr lang="ru-RU" sz="3200" dirty="0" smtClean="0">
                <a:solidFill>
                  <a:srgbClr val="FF0000"/>
                </a:solidFill>
              </a:rPr>
              <a:t>по</a:t>
            </a:r>
            <a:r>
              <a:rPr lang="ru-RU" sz="3200" dirty="0" smtClean="0"/>
              <a:t> следующим </a:t>
            </a:r>
            <a:r>
              <a:rPr lang="ru-RU" sz="3200" dirty="0" smtClean="0">
                <a:solidFill>
                  <a:srgbClr val="FF0000"/>
                </a:solidFill>
              </a:rPr>
              <a:t>параметрам </a:t>
            </a:r>
            <a:r>
              <a:rPr lang="ru-RU" sz="3200" dirty="0" smtClean="0"/>
              <a:t>для каждой ячейки с данными: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71784429"/>
              </p:ext>
            </p:extLst>
          </p:nvPr>
        </p:nvGraphicFramePr>
        <p:xfrm>
          <a:off x="678688" y="3363218"/>
          <a:ext cx="11056112" cy="331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52870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266541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Website fingerprinting </a:t>
            </a:r>
            <a:r>
              <a:rPr lang="ru-RU" sz="6600" dirty="0" smtClean="0"/>
              <a:t>атака</a:t>
            </a:r>
            <a:endParaRPr lang="en-US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Идея </a:t>
            </a:r>
            <a:r>
              <a:rPr lang="ru-RU" sz="5400" dirty="0" smtClean="0"/>
              <a:t>атаки</a:t>
            </a:r>
            <a:endParaRPr lang="ru-RU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0" y="2287291"/>
            <a:ext cx="5892017" cy="235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7698" y="5275134"/>
            <a:ext cx="244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mining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61" y="1986594"/>
            <a:ext cx="2958203" cy="2958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7176" y="5275134"/>
            <a:ext cx="344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Machine learning</a:t>
            </a:r>
            <a:endParaRPr lang="en-US" sz="3600" dirty="0"/>
          </a:p>
        </p:txBody>
      </p:sp>
      <p:sp>
        <p:nvSpPr>
          <p:cNvPr id="12" name="Plus 11"/>
          <p:cNvSpPr/>
          <p:nvPr/>
        </p:nvSpPr>
        <p:spPr>
          <a:xfrm>
            <a:off x="6099065" y="3039555"/>
            <a:ext cx="920663" cy="914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8557" y="-21450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Стратегия атакующего</a:t>
            </a:r>
            <a:endParaRPr lang="en-US" sz="5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90" y="1145002"/>
            <a:ext cx="1807965" cy="1828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46" y="1145002"/>
            <a:ext cx="1807966" cy="1828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4" y="2405567"/>
            <a:ext cx="1372793" cy="13804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4897" y="2120432"/>
            <a:ext cx="156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15" idx="0"/>
          </p:cNvCxnSpPr>
          <p:nvPr/>
        </p:nvCxnSpPr>
        <p:spPr>
          <a:xfrm rot="16200000" flipH="1" flipV="1">
            <a:off x="2736740" y="1771237"/>
            <a:ext cx="513680" cy="2135402"/>
          </a:xfrm>
          <a:prstGeom prst="bentConnector4">
            <a:avLst>
              <a:gd name="adj1" fmla="val -227018"/>
              <a:gd name="adj2" fmla="val 71807"/>
            </a:avLst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9401271" y="1631247"/>
            <a:ext cx="1325449" cy="242687"/>
          </a:xfrm>
          <a:prstGeom prst="bentConnector2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60013" y="2450457"/>
            <a:ext cx="1802535" cy="1823182"/>
            <a:chOff x="2726149" y="4065554"/>
            <a:chExt cx="1802535" cy="182318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149" y="4065554"/>
              <a:ext cx="1802535" cy="182318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006" y="4450002"/>
              <a:ext cx="624819" cy="624819"/>
            </a:xfrm>
            <a:prstGeom prst="rect">
              <a:avLst/>
            </a:prstGeom>
          </p:spPr>
        </p:pic>
      </p:grpSp>
      <p:cxnSp>
        <p:nvCxnSpPr>
          <p:cNvPr id="39" name="Elbow Connector 38"/>
          <p:cNvCxnSpPr>
            <a:stCxn id="18" idx="2"/>
          </p:cNvCxnSpPr>
          <p:nvPr/>
        </p:nvCxnSpPr>
        <p:spPr>
          <a:xfrm rot="5400000">
            <a:off x="5358134" y="2465728"/>
            <a:ext cx="486046" cy="1501945"/>
          </a:xfrm>
          <a:prstGeom prst="bentConnector2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100888" y="1873934"/>
            <a:ext cx="700087" cy="0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38695" y="4094556"/>
            <a:ext cx="84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Entry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70711" y="275503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Exit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9" y="4539673"/>
            <a:ext cx="1270000" cy="127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04806" y="5716147"/>
            <a:ext cx="264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 данных с собранной информацией</a:t>
            </a:r>
            <a:endParaRPr lang="en-US" dirty="0"/>
          </a:p>
        </p:txBody>
      </p:sp>
      <p:cxnSp>
        <p:nvCxnSpPr>
          <p:cNvPr id="57" name="Straight Arrow Connector 56"/>
          <p:cNvCxnSpPr>
            <a:endCxn id="54" idx="0"/>
          </p:cNvCxnSpPr>
          <p:nvPr/>
        </p:nvCxnSpPr>
        <p:spPr>
          <a:xfrm>
            <a:off x="1352159" y="3655700"/>
            <a:ext cx="0" cy="883973"/>
          </a:xfrm>
          <a:prstGeom prst="straightConnector1">
            <a:avLst/>
          </a:prstGeom>
          <a:ln w="444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832" y="2076812"/>
            <a:ext cx="1990748" cy="181777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495455" y="3956056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Отслеживаемый ресурс</a:t>
            </a:r>
            <a:endParaRPr lang="en-US" dirty="0"/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3585658225"/>
              </p:ext>
            </p:extLst>
          </p:nvPr>
        </p:nvGraphicFramePr>
        <p:xfrm>
          <a:off x="3160013" y="4648535"/>
          <a:ext cx="8128000" cy="199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Что такое </a:t>
            </a:r>
            <a:r>
              <a:rPr lang="en-US" sz="5400" dirty="0" smtClean="0"/>
              <a:t>Tor?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4" y="2843213"/>
            <a:ext cx="2166937" cy="131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774" y="4400550"/>
            <a:ext cx="239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</a:t>
            </a:r>
            <a:r>
              <a:rPr lang="en-US" sz="2400" dirty="0" smtClean="0"/>
              <a:t>he </a:t>
            </a:r>
            <a:r>
              <a:rPr lang="en-US" sz="2400" b="1" dirty="0" smtClean="0">
                <a:solidFill>
                  <a:srgbClr val="7030A0"/>
                </a:solidFill>
              </a:rPr>
              <a:t>O</a:t>
            </a:r>
            <a:r>
              <a:rPr lang="en-US" sz="2400" dirty="0" smtClean="0"/>
              <a:t>nion </a:t>
            </a:r>
            <a:r>
              <a:rPr lang="en-US" sz="2400" b="1" dirty="0" smtClean="0">
                <a:solidFill>
                  <a:srgbClr val="7030A0"/>
                </a:solidFill>
              </a:rPr>
              <a:t>R</a:t>
            </a:r>
            <a:r>
              <a:rPr lang="en-US" sz="2400" dirty="0" smtClean="0"/>
              <a:t>outer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3" y="2179738"/>
            <a:ext cx="3244851" cy="3139394"/>
          </a:xfrm>
          <a:prstGeom prst="rect">
            <a:avLst/>
          </a:prstGeom>
        </p:spPr>
      </p:pic>
      <p:sp>
        <p:nvSpPr>
          <p:cNvPr id="9" name="Equal 8"/>
          <p:cNvSpPr/>
          <p:nvPr/>
        </p:nvSpPr>
        <p:spPr>
          <a:xfrm>
            <a:off x="2968623" y="3498373"/>
            <a:ext cx="985837" cy="502127"/>
          </a:xfrm>
          <a:prstGeom prst="mathEqual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275" y="1860022"/>
            <a:ext cx="329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Открытая</a:t>
            </a:r>
            <a:r>
              <a:rPr lang="ru-RU" sz="2400" dirty="0" smtClean="0"/>
              <a:t> сеть</a:t>
            </a:r>
            <a:endParaRPr lang="en-US" sz="2400" dirty="0"/>
          </a:p>
        </p:txBody>
      </p:sp>
      <p:sp>
        <p:nvSpPr>
          <p:cNvPr id="11" name="Plus 10"/>
          <p:cNvSpPr/>
          <p:nvPr/>
        </p:nvSpPr>
        <p:spPr>
          <a:xfrm>
            <a:off x="7434290" y="3330019"/>
            <a:ext cx="900113" cy="838833"/>
          </a:xfrm>
          <a:prstGeom prst="mathPlus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7146" y="5177183"/>
            <a:ext cx="364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</a:t>
            </a:r>
            <a:r>
              <a:rPr lang="ru-RU" sz="2400" dirty="0" smtClean="0">
                <a:solidFill>
                  <a:srgbClr val="7030A0"/>
                </a:solidFill>
              </a:rPr>
              <a:t>волонтерских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/>
              <a:t>серверов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25" y="2479435"/>
            <a:ext cx="2540000" cy="25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86861" y="1860021"/>
            <a:ext cx="2190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Бесплатное</a:t>
            </a:r>
            <a:r>
              <a:rPr lang="ru-RU" sz="2400" dirty="0" smtClean="0"/>
              <a:t> ПО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84063" y="5177182"/>
            <a:ext cx="318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Браузер и мессенджер</a:t>
            </a:r>
            <a:endParaRPr lang="en-US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Уровни извлечения признаков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636841" y="1442536"/>
            <a:ext cx="1726289" cy="881007"/>
            <a:chOff x="2438400" y="978932"/>
            <a:chExt cx="1274618" cy="498764"/>
          </a:xfrm>
          <a:noFill/>
        </p:grpSpPr>
        <p:sp>
          <p:nvSpPr>
            <p:cNvPr id="20" name="Прямоугольник 19"/>
            <p:cNvSpPr/>
            <p:nvPr/>
          </p:nvSpPr>
          <p:spPr>
            <a:xfrm>
              <a:off x="2438400" y="978932"/>
              <a:ext cx="1274618" cy="49876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13412" y="1071095"/>
              <a:ext cx="724594" cy="2962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Cell </a:t>
              </a:r>
              <a:r>
                <a:rPr lang="ru-RU" sz="2800" dirty="0" smtClean="0"/>
                <a:t>1</a:t>
              </a:r>
              <a:endParaRPr lang="ru-RU" sz="28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805525" y="1442536"/>
            <a:ext cx="1726289" cy="881007"/>
            <a:chOff x="2438400" y="978932"/>
            <a:chExt cx="1274618" cy="498764"/>
          </a:xfrm>
          <a:noFill/>
        </p:grpSpPr>
        <p:sp>
          <p:nvSpPr>
            <p:cNvPr id="18" name="Прямоугольник 17"/>
            <p:cNvSpPr/>
            <p:nvPr/>
          </p:nvSpPr>
          <p:spPr>
            <a:xfrm>
              <a:off x="2438400" y="978932"/>
              <a:ext cx="1274618" cy="49876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3411" y="1071095"/>
              <a:ext cx="724594" cy="2962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Cell </a:t>
              </a:r>
              <a:r>
                <a:rPr lang="ru-RU" sz="2800" dirty="0" smtClean="0"/>
                <a:t>2</a:t>
              </a:r>
              <a:endParaRPr lang="ru-RU" sz="28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74210" y="1442536"/>
            <a:ext cx="1726289" cy="881007"/>
            <a:chOff x="2438400" y="978932"/>
            <a:chExt cx="1274618" cy="498764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2438400" y="978932"/>
              <a:ext cx="1274618" cy="49876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13411" y="1080209"/>
              <a:ext cx="724594" cy="2962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Cell </a:t>
              </a:r>
              <a:r>
                <a:rPr lang="ru-RU" sz="2800" dirty="0" smtClean="0"/>
                <a:t>3</a:t>
              </a:r>
              <a:endParaRPr lang="ru-RU" sz="28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142894" y="1442536"/>
            <a:ext cx="1726289" cy="881007"/>
            <a:chOff x="2438400" y="978932"/>
            <a:chExt cx="1274618" cy="498764"/>
          </a:xfrm>
          <a:noFill/>
        </p:grpSpPr>
        <p:sp>
          <p:nvSpPr>
            <p:cNvPr id="14" name="Прямоугольник 13"/>
            <p:cNvSpPr/>
            <p:nvPr/>
          </p:nvSpPr>
          <p:spPr>
            <a:xfrm>
              <a:off x="2438400" y="978932"/>
              <a:ext cx="1274618" cy="49876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9784" y="1071095"/>
              <a:ext cx="724594" cy="2962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Cell </a:t>
              </a:r>
              <a:r>
                <a:rPr lang="ru-RU" sz="2800" dirty="0" smtClean="0"/>
                <a:t>4</a:t>
              </a:r>
              <a:endParaRPr lang="ru-RU" sz="2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311578" y="1434487"/>
            <a:ext cx="1726289" cy="881007"/>
            <a:chOff x="2438400" y="978932"/>
            <a:chExt cx="1274618" cy="498764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2438400" y="978932"/>
              <a:ext cx="1274618" cy="498764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13411" y="1075652"/>
              <a:ext cx="724594" cy="2962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/>
                <a:t>Cell </a:t>
              </a:r>
              <a:r>
                <a:rPr lang="ru-RU" sz="2800" dirty="0" smtClean="0"/>
                <a:t>5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608235" y="3452312"/>
            <a:ext cx="6063657" cy="778225"/>
            <a:chOff x="2680854" y="1951120"/>
            <a:chExt cx="3914973" cy="484909"/>
          </a:xfrm>
          <a:noFill/>
        </p:grpSpPr>
        <p:sp>
          <p:nvSpPr>
            <p:cNvPr id="27" name="Прямоугольник 26"/>
            <p:cNvSpPr/>
            <p:nvPr/>
          </p:nvSpPr>
          <p:spPr>
            <a:xfrm>
              <a:off x="2680854" y="1951120"/>
              <a:ext cx="3914973" cy="484909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53854" y="2004787"/>
              <a:ext cx="1062377" cy="36437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Record </a:t>
              </a:r>
              <a:r>
                <a:rPr lang="ru-RU" sz="3200" dirty="0" smtClean="0"/>
                <a:t>1</a:t>
              </a:r>
              <a:endParaRPr lang="ru-RU" sz="3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114288" y="3452310"/>
            <a:ext cx="3894973" cy="778225"/>
            <a:chOff x="7206492" y="1951120"/>
            <a:chExt cx="2759182" cy="484909"/>
          </a:xfrm>
          <a:noFill/>
        </p:grpSpPr>
        <p:sp>
          <p:nvSpPr>
            <p:cNvPr id="25" name="Прямоугольник 24"/>
            <p:cNvSpPr/>
            <p:nvPr/>
          </p:nvSpPr>
          <p:spPr>
            <a:xfrm>
              <a:off x="7206492" y="1951120"/>
              <a:ext cx="2759182" cy="484909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2962" y="2008908"/>
              <a:ext cx="1165630" cy="36437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Record </a:t>
              </a:r>
              <a:r>
                <a:rPr lang="ru-RU" sz="3200" dirty="0" smtClean="0"/>
                <a:t>2</a:t>
              </a:r>
              <a:endParaRPr lang="ru-RU" sz="3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36842" y="5302622"/>
            <a:ext cx="3274854" cy="729733"/>
            <a:chOff x="2402700" y="2803176"/>
            <a:chExt cx="2418682" cy="447902"/>
          </a:xfrm>
          <a:noFill/>
        </p:grpSpPr>
        <p:sp>
          <p:nvSpPr>
            <p:cNvPr id="37" name="Прямоугольник 36"/>
            <p:cNvSpPr/>
            <p:nvPr/>
          </p:nvSpPr>
          <p:spPr>
            <a:xfrm>
              <a:off x="2402700" y="2803176"/>
              <a:ext cx="2418682" cy="447902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03297" y="2866553"/>
              <a:ext cx="1033796" cy="32114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Packet </a:t>
              </a:r>
              <a:r>
                <a:rPr lang="ru-RU" sz="2800" dirty="0" smtClean="0"/>
                <a:t>1</a:t>
              </a:r>
              <a:endParaRPr lang="ru-RU" sz="28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406275" y="5302622"/>
            <a:ext cx="3274854" cy="729733"/>
            <a:chOff x="2402700" y="2803176"/>
            <a:chExt cx="2418682" cy="447902"/>
          </a:xfrm>
          <a:noFill/>
        </p:grpSpPr>
        <p:sp>
          <p:nvSpPr>
            <p:cNvPr id="35" name="Прямоугольник 34"/>
            <p:cNvSpPr/>
            <p:nvPr/>
          </p:nvSpPr>
          <p:spPr>
            <a:xfrm>
              <a:off x="2402700" y="2803176"/>
              <a:ext cx="2418682" cy="447902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20347" y="2856193"/>
              <a:ext cx="1033796" cy="32114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Packet </a:t>
              </a:r>
              <a:r>
                <a:rPr lang="ru-RU" sz="2800" dirty="0" smtClean="0"/>
                <a:t>2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982359" y="5302622"/>
            <a:ext cx="3055509" cy="729733"/>
            <a:chOff x="2402700" y="2803176"/>
            <a:chExt cx="2418682" cy="447902"/>
          </a:xfrm>
          <a:noFill/>
        </p:grpSpPr>
        <p:sp>
          <p:nvSpPr>
            <p:cNvPr id="33" name="Прямоугольник 32"/>
            <p:cNvSpPr/>
            <p:nvPr/>
          </p:nvSpPr>
          <p:spPr>
            <a:xfrm>
              <a:off x="2402700" y="2803176"/>
              <a:ext cx="2418682" cy="447902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91234" y="2856193"/>
              <a:ext cx="1108009" cy="32114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Packet </a:t>
              </a:r>
              <a:r>
                <a:rPr lang="ru-RU" sz="2800" dirty="0" smtClean="0"/>
                <a:t>3</a:t>
              </a:r>
              <a:endParaRPr lang="ru-RU" sz="2800" dirty="0"/>
            </a:p>
          </p:txBody>
        </p:sp>
      </p:grpSp>
      <p:sp>
        <p:nvSpPr>
          <p:cNvPr id="39" name="Открывающая фигурная скобка 38"/>
          <p:cNvSpPr/>
          <p:nvPr/>
        </p:nvSpPr>
        <p:spPr>
          <a:xfrm rot="16200000">
            <a:off x="3088556" y="2930717"/>
            <a:ext cx="713606" cy="361703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ткрывающая фигурная скобка 39"/>
          <p:cNvSpPr/>
          <p:nvPr/>
        </p:nvSpPr>
        <p:spPr>
          <a:xfrm rot="16200000">
            <a:off x="9733577" y="967136"/>
            <a:ext cx="713606" cy="389497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ткрывающая фигурная скобка 40"/>
          <p:cNvSpPr/>
          <p:nvPr/>
        </p:nvSpPr>
        <p:spPr>
          <a:xfrm rot="16200000">
            <a:off x="4318346" y="-110727"/>
            <a:ext cx="713606" cy="6050699"/>
          </a:xfrm>
          <a:prstGeom prst="leftBrace">
            <a:avLst>
              <a:gd name="adj1" fmla="val 8333"/>
              <a:gd name="adj2" fmla="val 497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ткрывающая фигурная скобка 41"/>
          <p:cNvSpPr/>
          <p:nvPr/>
        </p:nvSpPr>
        <p:spPr>
          <a:xfrm rot="16200000">
            <a:off x="7155821" y="2930717"/>
            <a:ext cx="713606" cy="3617034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ткрывающая фигурная скобка 42"/>
          <p:cNvSpPr/>
          <p:nvPr/>
        </p:nvSpPr>
        <p:spPr>
          <a:xfrm rot="16200000">
            <a:off x="10494267" y="3552434"/>
            <a:ext cx="713608" cy="237359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53686" y="5201082"/>
            <a:ext cx="119841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3686" y="3328554"/>
            <a:ext cx="119841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2089" y="1897718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Cells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28552" y="3999702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TLS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28552" y="5419776"/>
            <a:ext cx="65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</a:t>
            </a:r>
            <a:endParaRPr lang="ru-RU" dirty="0"/>
          </a:p>
        </p:txBody>
      </p:sp>
      <p:pic>
        <p:nvPicPr>
          <p:cNvPr id="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6" y="95185"/>
            <a:ext cx="1171807" cy="15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2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1" y="24312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1382" y="114300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Атака как задача классификации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5414686"/>
              </p:ext>
            </p:extLst>
          </p:nvPr>
        </p:nvGraphicFramePr>
        <p:xfrm>
          <a:off x="2017713" y="1205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8950" cy="587851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Тайминг атаки</a:t>
            </a:r>
            <a:endParaRPr lang="en-US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Классическая </a:t>
            </a:r>
            <a:r>
              <a:rPr lang="en-US" sz="5400" dirty="0" smtClean="0"/>
              <a:t>timing </a:t>
            </a:r>
            <a:r>
              <a:rPr lang="ru-RU" sz="5400" dirty="0" smtClean="0"/>
              <a:t>атака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700713" y="1491389"/>
            <a:ext cx="74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Идея: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43" y="2474286"/>
            <a:ext cx="1647632" cy="189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109" y="4822055"/>
            <a:ext cx="394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Временные шаблоны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51" y="2474286"/>
            <a:ext cx="2932792" cy="1897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0665" y="4822055"/>
            <a:ext cx="2025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Корреляция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57" y="2254427"/>
            <a:ext cx="2658331" cy="2658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81518" y="4822055"/>
            <a:ext cx="3032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Задержка в </a:t>
            </a:r>
            <a:r>
              <a:rPr lang="en-US" sz="2800" dirty="0" smtClean="0"/>
              <a:t>Tor </a:t>
            </a:r>
            <a:r>
              <a:rPr lang="ru-RU" sz="2800" dirty="0" smtClean="0"/>
              <a:t>не может быть большой</a:t>
            </a:r>
            <a:endParaRPr lang="en-US" sz="2800" dirty="0"/>
          </a:p>
        </p:txBody>
      </p:sp>
      <p:sp>
        <p:nvSpPr>
          <p:cNvPr id="13" name="Plus 12"/>
          <p:cNvSpPr/>
          <p:nvPr/>
        </p:nvSpPr>
        <p:spPr>
          <a:xfrm>
            <a:off x="3365176" y="3126392"/>
            <a:ext cx="920663" cy="914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us 13"/>
          <p:cNvSpPr/>
          <p:nvPr/>
        </p:nvSpPr>
        <p:spPr>
          <a:xfrm>
            <a:off x="7860855" y="3038096"/>
            <a:ext cx="920663" cy="914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Модель атаки</a:t>
            </a:r>
            <a:endParaRPr lang="en-US" sz="5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699244" y="1432225"/>
            <a:ext cx="4294574" cy="4802185"/>
            <a:chOff x="550661" y="1514283"/>
            <a:chExt cx="4294574" cy="48021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3385046"/>
              <a:ext cx="960582" cy="971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173" y="5344883"/>
              <a:ext cx="960582" cy="971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199" y="1514283"/>
              <a:ext cx="960582" cy="9715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1963872"/>
              <a:ext cx="960582" cy="9715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4859472"/>
              <a:ext cx="960582" cy="97158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0661" y="3223301"/>
              <a:ext cx="960582" cy="971585"/>
              <a:chOff x="5826201" y="2672594"/>
              <a:chExt cx="960582" cy="97158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 flipV="1">
              <a:off x="1483562" y="2449665"/>
              <a:ext cx="2401091" cy="87552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1" idx="1"/>
            </p:cNvCxnSpPr>
            <p:nvPr/>
          </p:nvCxnSpPr>
          <p:spPr>
            <a:xfrm>
              <a:off x="1483562" y="4158684"/>
              <a:ext cx="2401091" cy="118658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483562" y="3760410"/>
              <a:ext cx="2401091" cy="5391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6" idx="0"/>
              <a:endCxn id="9" idx="1"/>
            </p:cNvCxnSpPr>
            <p:nvPr/>
          </p:nvCxnSpPr>
          <p:spPr>
            <a:xfrm rot="5400000" flipH="1" flipV="1">
              <a:off x="901463" y="2129566"/>
              <a:ext cx="1223225" cy="964247"/>
            </a:xfrm>
            <a:prstGeom prst="bentConnector2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6" idx="2"/>
              <a:endCxn id="8" idx="1"/>
            </p:cNvCxnSpPr>
            <p:nvPr/>
          </p:nvCxnSpPr>
          <p:spPr>
            <a:xfrm rot="16200000" flipH="1">
              <a:off x="665667" y="4560170"/>
              <a:ext cx="1635790" cy="905221"/>
            </a:xfrm>
            <a:prstGeom prst="bentConnector2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323757" y="2556454"/>
            <a:ext cx="2245060" cy="1903136"/>
            <a:chOff x="5270166" y="4194885"/>
            <a:chExt cx="2245060" cy="1903136"/>
          </a:xfrm>
        </p:grpSpPr>
        <p:sp>
          <p:nvSpPr>
            <p:cNvPr id="44" name="Rounded Rectangle 43"/>
            <p:cNvSpPr/>
            <p:nvPr/>
          </p:nvSpPr>
          <p:spPr>
            <a:xfrm>
              <a:off x="5270166" y="4194885"/>
              <a:ext cx="2245060" cy="190313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270166" y="4356630"/>
              <a:ext cx="2245060" cy="1741391"/>
              <a:chOff x="5270165" y="4356632"/>
              <a:chExt cx="3101175" cy="251245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748" y="4356632"/>
                <a:ext cx="1124945" cy="1295675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5270165" y="5670137"/>
                <a:ext cx="3101175" cy="1198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/>
                  <a:t>Измерение и мониторинг задержек с другими узлами</a:t>
                </a:r>
              </a:p>
            </p:txBody>
          </p:sp>
        </p:grpSp>
      </p:grpSp>
      <p:sp>
        <p:nvSpPr>
          <p:cNvPr id="47" name="Right Arrow 46"/>
          <p:cNvSpPr/>
          <p:nvPr/>
        </p:nvSpPr>
        <p:spPr>
          <a:xfrm>
            <a:off x="2724910" y="3412699"/>
            <a:ext cx="830436" cy="29090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97265376"/>
              </p:ext>
            </p:extLst>
          </p:nvPr>
        </p:nvGraphicFramePr>
        <p:xfrm>
          <a:off x="8335725" y="881890"/>
          <a:ext cx="3556813" cy="535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25511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Активные атаки</a:t>
            </a:r>
            <a:endParaRPr lang="en-US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25511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Тайминг атака с использованием браузера</a:t>
            </a:r>
            <a:endParaRPr lang="en-US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Идея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914515" y="5058359"/>
            <a:ext cx="350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Вставляем сигнал в траффик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235290" y="5058359"/>
            <a:ext cx="2474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Ждем сигнал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93" y="2158205"/>
            <a:ext cx="2823475" cy="2798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43" y="2158205"/>
            <a:ext cx="1728690" cy="2657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0528" y="3243262"/>
            <a:ext cx="579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И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Необходимые ресурсы</a:t>
            </a:r>
            <a:endParaRPr lang="en-US" sz="5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801628" y="2167597"/>
            <a:ext cx="1387331" cy="1403222"/>
            <a:chOff x="1570181" y="2667660"/>
            <a:chExt cx="1387331" cy="14032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81" y="2667660"/>
              <a:ext cx="1387331" cy="14032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499" y="2997456"/>
              <a:ext cx="488693" cy="47440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784379" y="2167597"/>
            <a:ext cx="1387331" cy="1403222"/>
            <a:chOff x="1570181" y="2667660"/>
            <a:chExt cx="1387331" cy="14032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81" y="2667660"/>
              <a:ext cx="1387331" cy="140322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499" y="2997456"/>
              <a:ext cx="488693" cy="47440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250946" y="156857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8623" y="1568578"/>
            <a:ext cx="6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11405" y="2093363"/>
            <a:ext cx="1993433" cy="1282465"/>
            <a:chOff x="1239243" y="4813666"/>
            <a:chExt cx="1993433" cy="12824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43" y="4813666"/>
              <a:ext cx="1993433" cy="12824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161" y="5221696"/>
              <a:ext cx="733599" cy="73359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465958" y="15697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Веб сервер</a:t>
            </a:r>
            <a:endParaRPr lang="en-US" dirty="0"/>
          </a:p>
        </p:txBody>
      </p:sp>
      <p:sp>
        <p:nvSpPr>
          <p:cNvPr id="19" name="Plus 18"/>
          <p:cNvSpPr/>
          <p:nvPr/>
        </p:nvSpPr>
        <p:spPr>
          <a:xfrm>
            <a:off x="4215205" y="2497393"/>
            <a:ext cx="542925" cy="47440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lus 22"/>
          <p:cNvSpPr/>
          <p:nvPr/>
        </p:nvSpPr>
        <p:spPr>
          <a:xfrm>
            <a:off x="6366814" y="2497391"/>
            <a:ext cx="542925" cy="474407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ine Callout 1 23"/>
          <p:cNvSpPr/>
          <p:nvPr/>
        </p:nvSpPr>
        <p:spPr>
          <a:xfrm>
            <a:off x="7344192" y="4672011"/>
            <a:ext cx="1683317" cy="440766"/>
          </a:xfrm>
          <a:prstGeom prst="borderCallout1">
            <a:avLst>
              <a:gd name="adj1" fmla="val 816"/>
              <a:gd name="adj2" fmla="val 48876"/>
              <a:gd name="adj3" fmla="val -295509"/>
              <a:gd name="adj4" fmla="val 48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ine Callout 1 24"/>
          <p:cNvSpPr/>
          <p:nvPr/>
        </p:nvSpPr>
        <p:spPr>
          <a:xfrm>
            <a:off x="4497682" y="4643437"/>
            <a:ext cx="1995219" cy="440767"/>
          </a:xfrm>
          <a:prstGeom prst="borderCallout1">
            <a:avLst>
              <a:gd name="adj1" fmla="val 815"/>
              <a:gd name="adj2" fmla="val 49112"/>
              <a:gd name="adj3" fmla="val -272241"/>
              <a:gd name="adj4" fmla="val 488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ine Callout 1 25"/>
          <p:cNvSpPr/>
          <p:nvPr/>
        </p:nvSpPr>
        <p:spPr>
          <a:xfrm>
            <a:off x="1864479" y="4592580"/>
            <a:ext cx="2197841" cy="483677"/>
          </a:xfrm>
          <a:prstGeom prst="borderCallout1">
            <a:avLst>
              <a:gd name="adj1" fmla="val 528"/>
              <a:gd name="adj2" fmla="val 74226"/>
              <a:gd name="adj3" fmla="val -245184"/>
              <a:gd name="adj4" fmla="val 741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54762" y="4592581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Регистрация сигнала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38599" y="4669109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Вставка сигнала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364425" y="4714872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Прием сигнала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Что происходит?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52" y="1453272"/>
            <a:ext cx="960582" cy="9715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47" y="2853398"/>
            <a:ext cx="960582" cy="97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92" y="3049847"/>
            <a:ext cx="340660" cy="34066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132744" y="2100263"/>
            <a:ext cx="1120309" cy="1209031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9669" y="382498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77" y="2763979"/>
            <a:ext cx="1090629" cy="10906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11444" y="239464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379390" y="3309293"/>
            <a:ext cx="1369648" cy="14948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Callout 2 28"/>
          <p:cNvSpPr/>
          <p:nvPr/>
        </p:nvSpPr>
        <p:spPr>
          <a:xfrm>
            <a:off x="8486775" y="735683"/>
            <a:ext cx="2528887" cy="121880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4007"/>
              <a:gd name="adj6" fmla="val -1432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608218" y="846494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Вставка невидимого</a:t>
            </a:r>
            <a:br>
              <a:rPr lang="ru-RU" dirty="0" smtClean="0"/>
            </a:br>
            <a:r>
              <a:rPr lang="en-US" dirty="0" smtClean="0"/>
              <a:t>iframe, </a:t>
            </a:r>
            <a:r>
              <a:rPr lang="ru-RU" dirty="0" smtClean="0"/>
              <a:t>с </a:t>
            </a:r>
            <a:r>
              <a:rPr lang="en-US" dirty="0" smtClean="0"/>
              <a:t>JavaScript </a:t>
            </a:r>
            <a:r>
              <a:rPr lang="ru-RU" dirty="0" smtClean="0"/>
              <a:t>кодом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32189" y="240578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iddle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58" y="4728091"/>
            <a:ext cx="1200919" cy="1453617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29" idx="1"/>
          </p:cNvCxnSpPr>
          <p:nvPr/>
        </p:nvCxnSpPr>
        <p:spPr>
          <a:xfrm flipH="1">
            <a:off x="9751218" y="1954490"/>
            <a:ext cx="1" cy="25889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224955" y="4899243"/>
            <a:ext cx="1993433" cy="1282465"/>
            <a:chOff x="1239243" y="4813666"/>
            <a:chExt cx="1993433" cy="128246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43" y="4813666"/>
              <a:ext cx="1993433" cy="128246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161" y="5221696"/>
              <a:ext cx="733599" cy="733599"/>
            </a:xfrm>
            <a:prstGeom prst="rect">
              <a:avLst/>
            </a:prstGeom>
          </p:spPr>
        </p:pic>
      </p:grpSp>
      <p:cxnSp>
        <p:nvCxnSpPr>
          <p:cNvPr id="39" name="Straight Arrow Connector 38"/>
          <p:cNvCxnSpPr/>
          <p:nvPr/>
        </p:nvCxnSpPr>
        <p:spPr>
          <a:xfrm flipV="1">
            <a:off x="3335301" y="5554798"/>
            <a:ext cx="5457825" cy="42863"/>
          </a:xfrm>
          <a:prstGeom prst="straightConnector1">
            <a:avLst/>
          </a:prstGeom>
          <a:ln w="1111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33787" y="4937941"/>
            <a:ext cx="55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Итеративный контакт с коррумпированным сервером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04419" y="5845186"/>
            <a:ext cx="416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Посылается уникальный идентификатор</a:t>
            </a:r>
            <a:endParaRPr lang="en-US" dirty="0"/>
          </a:p>
        </p:txBody>
      </p:sp>
      <p:sp>
        <p:nvSpPr>
          <p:cNvPr id="42" name="Line Callout 2 41"/>
          <p:cNvSpPr/>
          <p:nvPr/>
        </p:nvSpPr>
        <p:spPr>
          <a:xfrm>
            <a:off x="253175" y="2216568"/>
            <a:ext cx="1326152" cy="885022"/>
          </a:xfrm>
          <a:prstGeom prst="borderCallout2">
            <a:avLst>
              <a:gd name="adj1" fmla="val 105877"/>
              <a:gd name="adj2" fmla="val 50192"/>
              <a:gd name="adj3" fmla="val 248922"/>
              <a:gd name="adj4" fmla="val 67952"/>
              <a:gd name="adj5" fmla="val 360611"/>
              <a:gd name="adj6" fmla="val 861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3175" y="2267283"/>
            <a:ext cx="140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Сервер атакующего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66386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Важные свойства </a:t>
            </a:r>
            <a:r>
              <a:rPr lang="en-US" sz="5400" dirty="0" smtClean="0"/>
              <a:t>Tor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487242"/>
            <a:ext cx="1855933" cy="1871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9196" y="3514065"/>
            <a:ext cx="4244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Полная децентрализованность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 оверлейность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683619"/>
            <a:ext cx="4429125" cy="1830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4778" y="3648565"/>
            <a:ext cx="293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Сервера - волонтеры</a:t>
            </a:r>
            <a:endParaRPr lang="en-US" sz="2400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5947565" y="-632765"/>
            <a:ext cx="474499" cy="105189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5143192"/>
            <a:ext cx="11485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Чем больше </a:t>
            </a:r>
            <a:r>
              <a:rPr lang="ru-RU" sz="3200" dirty="0" smtClean="0"/>
              <a:t>пользователей, </a:t>
            </a:r>
            <a:r>
              <a:rPr lang="ru-RU" sz="3200" dirty="0" smtClean="0">
                <a:solidFill>
                  <a:srgbClr val="7030A0"/>
                </a:solidFill>
              </a:rPr>
              <a:t>тем выше</a:t>
            </a:r>
            <a:r>
              <a:rPr lang="ru-RU" sz="3200" dirty="0" smtClean="0"/>
              <a:t> их уровень анонимности!</a:t>
            </a:r>
            <a:endParaRPr lang="en-US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34512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Процесс атаки (шаг 1)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0" y="2388439"/>
            <a:ext cx="1433513" cy="1433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0" y="4660485"/>
            <a:ext cx="1200919" cy="1453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3827" y="1875462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Браузер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960" y="6178835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JavaScript </a:t>
            </a:r>
            <a:r>
              <a:rPr lang="ru-RU" dirty="0" smtClean="0"/>
              <a:t>код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25243" y="4746060"/>
            <a:ext cx="1993433" cy="1282465"/>
            <a:chOff x="1239243" y="4813666"/>
            <a:chExt cx="1993433" cy="12824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43" y="4813666"/>
              <a:ext cx="1993433" cy="12824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161" y="5221696"/>
              <a:ext cx="733599" cy="7335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001927" y="6184398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для приема сигналов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3" y="2013111"/>
            <a:ext cx="960582" cy="9715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3" y="3403209"/>
            <a:ext cx="960582" cy="97158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389336" y="3403210"/>
            <a:ext cx="960582" cy="971585"/>
            <a:chOff x="7118226" y="2800930"/>
            <a:chExt cx="960582" cy="97158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226" y="2800930"/>
              <a:ext cx="960582" cy="97158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187" y="3008442"/>
              <a:ext cx="340660" cy="34066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90" y="1687162"/>
            <a:ext cx="843440" cy="924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87584" y="1317403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14" y="5164547"/>
            <a:ext cx="868800" cy="7833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305807" y="5945592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cxnSp>
        <p:nvCxnSpPr>
          <p:cNvPr id="27" name="Elbow Connector 26"/>
          <p:cNvCxnSpPr>
            <a:endCxn id="23" idx="3"/>
          </p:cNvCxnSpPr>
          <p:nvPr/>
        </p:nvCxnSpPr>
        <p:spPr>
          <a:xfrm rot="10800000">
            <a:off x="8122230" y="2149443"/>
            <a:ext cx="1021200" cy="324098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10474750" y="4599340"/>
            <a:ext cx="789754" cy="34066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560984" y="2902743"/>
            <a:ext cx="1" cy="56057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953292" y="3810690"/>
            <a:ext cx="518322" cy="66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21564" y="1731818"/>
            <a:ext cx="6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06573" y="31051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333716" y="3836577"/>
            <a:ext cx="1" cy="7591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29297" y="5556227"/>
            <a:ext cx="125684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Callout 2 39"/>
          <p:cNvSpPr/>
          <p:nvPr/>
        </p:nvSpPr>
        <p:spPr>
          <a:xfrm>
            <a:off x="3386138" y="2101150"/>
            <a:ext cx="1502622" cy="510573"/>
          </a:xfrm>
          <a:prstGeom prst="borderCallout2">
            <a:avLst>
              <a:gd name="adj1" fmla="val 99603"/>
              <a:gd name="adj2" fmla="val 300"/>
              <a:gd name="adj3" fmla="val 240288"/>
              <a:gd name="adj4" fmla="val -28178"/>
              <a:gd name="adj5" fmla="val 240248"/>
              <a:gd name="adj6" fmla="val -939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82797" y="2149442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Запуск кода</a:t>
            </a:r>
            <a:endParaRPr lang="en-US" dirty="0"/>
          </a:p>
        </p:txBody>
      </p:sp>
      <p:sp>
        <p:nvSpPr>
          <p:cNvPr id="42" name="Line Callout 2 41"/>
          <p:cNvSpPr/>
          <p:nvPr/>
        </p:nvSpPr>
        <p:spPr>
          <a:xfrm>
            <a:off x="6360498" y="5588358"/>
            <a:ext cx="1748488" cy="510573"/>
          </a:xfrm>
          <a:prstGeom prst="borderCallout2">
            <a:avLst>
              <a:gd name="adj1" fmla="val 99603"/>
              <a:gd name="adj2" fmla="val 300"/>
              <a:gd name="adj3" fmla="val 36010"/>
              <a:gd name="adj4" fmla="val -32264"/>
              <a:gd name="adj5" fmla="val 2390"/>
              <a:gd name="adj6" fmla="val -494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36900" y="5658978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Запись сигналов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329806" y="3889001"/>
            <a:ext cx="165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Запуск сигнала</a:t>
            </a:r>
            <a:endParaRPr lang="en-US" dirty="0"/>
          </a:p>
        </p:txBody>
      </p:sp>
      <p:sp>
        <p:nvSpPr>
          <p:cNvPr id="45" name="Line Callout 2 44"/>
          <p:cNvSpPr/>
          <p:nvPr/>
        </p:nvSpPr>
        <p:spPr>
          <a:xfrm>
            <a:off x="3403849" y="3839579"/>
            <a:ext cx="1502622" cy="510573"/>
          </a:xfrm>
          <a:prstGeom prst="borderCallout2">
            <a:avLst>
              <a:gd name="adj1" fmla="val 99603"/>
              <a:gd name="adj2" fmla="val 300"/>
              <a:gd name="adj3" fmla="val 240288"/>
              <a:gd name="adj4" fmla="val -28178"/>
              <a:gd name="adj5" fmla="val 240248"/>
              <a:gd name="adj6" fmla="val -939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518677" y="2611723"/>
            <a:ext cx="1760113" cy="2552824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09028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Процесс атаки (шаг </a:t>
            </a:r>
            <a:r>
              <a:rPr lang="en-US" sz="5400" dirty="0" smtClean="0"/>
              <a:t>2</a:t>
            </a:r>
            <a:r>
              <a:rPr lang="ru-RU" sz="5400" dirty="0" smtClean="0"/>
              <a:t>)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0" y="2347905"/>
            <a:ext cx="1433513" cy="1433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0" y="4660485"/>
            <a:ext cx="1200919" cy="1453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3827" y="1876900"/>
            <a:ext cx="97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Браузер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960" y="6178835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JavaScript </a:t>
            </a:r>
            <a:r>
              <a:rPr lang="ru-RU" dirty="0" smtClean="0"/>
              <a:t>код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25243" y="4746060"/>
            <a:ext cx="1993433" cy="1282465"/>
            <a:chOff x="1239243" y="4813666"/>
            <a:chExt cx="1993433" cy="12824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43" y="4813666"/>
              <a:ext cx="1993433" cy="12824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161" y="5221696"/>
              <a:ext cx="733599" cy="73359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001927" y="6184398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для приема сигналов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89317" y="1734848"/>
            <a:ext cx="391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Каждые 10 минут цепь перестраивается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Случайно выбирается коррумпированный входной узел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Сигналы на входном узле сопоставляются с историей на сервере, записанной во время использования выходного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3" y="2013111"/>
            <a:ext cx="960582" cy="9715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93" y="3403209"/>
            <a:ext cx="960582" cy="971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36" y="3403210"/>
            <a:ext cx="960582" cy="9715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54" y="2212113"/>
            <a:ext cx="340660" cy="3406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90" y="1687162"/>
            <a:ext cx="843440" cy="924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87584" y="1317403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14" y="5164547"/>
            <a:ext cx="868800" cy="78336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305807" y="5945592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cxnSp>
        <p:nvCxnSpPr>
          <p:cNvPr id="27" name="Elbow Connector 26"/>
          <p:cNvCxnSpPr>
            <a:endCxn id="23" idx="3"/>
          </p:cNvCxnSpPr>
          <p:nvPr/>
        </p:nvCxnSpPr>
        <p:spPr>
          <a:xfrm rot="10800000">
            <a:off x="8122230" y="2149443"/>
            <a:ext cx="1021200" cy="324098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6200000" flipH="1">
            <a:off x="10474750" y="4599340"/>
            <a:ext cx="789754" cy="34066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560984" y="2902743"/>
            <a:ext cx="1" cy="56057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9953292" y="3810690"/>
            <a:ext cx="518322" cy="66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21564" y="1731818"/>
            <a:ext cx="6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06573" y="31051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518676" y="2902743"/>
            <a:ext cx="3600117" cy="2261804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333716" y="3836577"/>
            <a:ext cx="1" cy="7591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29297" y="5556227"/>
            <a:ext cx="1256841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28754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665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Активные атаки анализа траффика</a:t>
            </a:r>
            <a:endParaRPr lang="en-US" sz="5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2593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Атака с пометкой ячеек</a:t>
            </a:r>
            <a:endParaRPr lang="en-US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Процесс атаки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53" y="2307449"/>
            <a:ext cx="1129959" cy="114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0" y="2307449"/>
            <a:ext cx="1129959" cy="114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49" y="2565352"/>
            <a:ext cx="340660" cy="340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" y="2275861"/>
            <a:ext cx="1071440" cy="1174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695" y="3219519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86" y="2275861"/>
            <a:ext cx="1046580" cy="94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52456" y="3222786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cxnSp>
        <p:nvCxnSpPr>
          <p:cNvPr id="13" name="Elbow Connector 12"/>
          <p:cNvCxnSpPr/>
          <p:nvPr/>
        </p:nvCxnSpPr>
        <p:spPr>
          <a:xfrm rot="10800000">
            <a:off x="1680484" y="2793242"/>
            <a:ext cx="1651870" cy="1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8314465" y="2790466"/>
            <a:ext cx="1249000" cy="5551"/>
          </a:xfrm>
          <a:prstGeom prst="bentConnector3">
            <a:avLst>
              <a:gd name="adj1" fmla="val 52288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05973" y="2790466"/>
            <a:ext cx="768612" cy="5588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6187" y="2790466"/>
            <a:ext cx="842242" cy="668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21544" y="3355145"/>
            <a:ext cx="6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86433" y="334030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07" y="2275861"/>
            <a:ext cx="1129959" cy="11429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56" y="2533764"/>
            <a:ext cx="340660" cy="3406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16947" y="3355145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46" name="Line Callout 2 45"/>
          <p:cNvSpPr/>
          <p:nvPr/>
        </p:nvSpPr>
        <p:spPr>
          <a:xfrm>
            <a:off x="609044" y="4886325"/>
            <a:ext cx="3941739" cy="1428750"/>
          </a:xfrm>
          <a:prstGeom prst="borderCallout2">
            <a:avLst>
              <a:gd name="adj1" fmla="val -1250"/>
              <a:gd name="adj2" fmla="val 63107"/>
              <a:gd name="adj3" fmla="val -52250"/>
              <a:gd name="adj4" fmla="val 62710"/>
              <a:gd name="adj5" fmla="val -110500"/>
              <a:gd name="adj6" fmla="val 728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6447" y="5000535"/>
            <a:ext cx="3894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Выбирает сообщение в </a:t>
            </a:r>
            <a:r>
              <a:rPr lang="en-US" dirty="0" smtClean="0"/>
              <a:t>TCP </a:t>
            </a:r>
            <a:r>
              <a:rPr lang="ru-RU" dirty="0" smtClean="0"/>
              <a:t>потоке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Дублирует его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Регистрирует исходный </a:t>
            </a:r>
            <a:r>
              <a:rPr lang="en-US" dirty="0" smtClean="0"/>
              <a:t>IP </a:t>
            </a:r>
            <a:r>
              <a:rPr lang="ru-RU" dirty="0" smtClean="0"/>
              <a:t>адрес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Регистрирует момент времени</a:t>
            </a:r>
            <a:endParaRPr lang="en-US" dirty="0"/>
          </a:p>
        </p:txBody>
      </p:sp>
      <p:sp>
        <p:nvSpPr>
          <p:cNvPr id="48" name="Line Callout 2 47"/>
          <p:cNvSpPr/>
          <p:nvPr/>
        </p:nvSpPr>
        <p:spPr>
          <a:xfrm>
            <a:off x="7286625" y="4772114"/>
            <a:ext cx="3493470" cy="1428750"/>
          </a:xfrm>
          <a:prstGeom prst="borderCallout2">
            <a:avLst>
              <a:gd name="adj1" fmla="val -1250"/>
              <a:gd name="adj2" fmla="val 63107"/>
              <a:gd name="adj3" fmla="val -52250"/>
              <a:gd name="adj4" fmla="val 62710"/>
              <a:gd name="adj5" fmla="val -103500"/>
              <a:gd name="adj6" fmla="val 253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486433" y="4850520"/>
            <a:ext cx="346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 smtClean="0"/>
              <a:t>Должен засечь дублированное сообщение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IP </a:t>
            </a:r>
            <a:r>
              <a:rPr lang="ru-RU" dirty="0" smtClean="0"/>
              <a:t>адрес назначения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Порт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81" y="2276176"/>
            <a:ext cx="447675" cy="304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3" y="2223902"/>
            <a:ext cx="447675" cy="3048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33" y="1837883"/>
            <a:ext cx="447675" cy="3048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10" y="2177839"/>
            <a:ext cx="447675" cy="3048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10" y="1791820"/>
            <a:ext cx="447675" cy="3048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88" y="2167122"/>
            <a:ext cx="447675" cy="3048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88" y="1781103"/>
            <a:ext cx="447675" cy="3048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81506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27939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D</a:t>
            </a:r>
            <a:r>
              <a:rPr lang="en-US" sz="7200" dirty="0" smtClean="0"/>
              <a:t>enial </a:t>
            </a:r>
            <a:r>
              <a:rPr lang="en-US" sz="7200" b="1" dirty="0" smtClean="0"/>
              <a:t>o</a:t>
            </a:r>
            <a:r>
              <a:rPr lang="en-US" sz="7200" dirty="0" smtClean="0"/>
              <a:t>f </a:t>
            </a:r>
            <a:r>
              <a:rPr lang="en-US" sz="7200" b="1" dirty="0" smtClean="0"/>
              <a:t>S</a:t>
            </a:r>
            <a:r>
              <a:rPr lang="en-US" sz="7200" dirty="0" smtClean="0"/>
              <a:t>ervice </a:t>
            </a:r>
            <a:r>
              <a:rPr lang="ru-RU" sz="7200" dirty="0" smtClean="0"/>
              <a:t>атаки</a:t>
            </a:r>
            <a:endParaRPr lang="en-US" sz="7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26368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Атака </a:t>
            </a:r>
            <a:r>
              <a:rPr lang="en-US" sz="7200" dirty="0" smtClean="0"/>
              <a:t>packet spinning</a:t>
            </a:r>
            <a:endParaRPr lang="en-US" sz="7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243888" y="169248"/>
            <a:ext cx="3767192" cy="3095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442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Процесс атаки</a:t>
            </a:r>
            <a:endParaRPr lang="en-US" sz="5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79467" y="169248"/>
            <a:ext cx="960582" cy="971585"/>
            <a:chOff x="5826201" y="2672594"/>
            <a:chExt cx="960582" cy="97158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01" y="2672594"/>
              <a:ext cx="960582" cy="9715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46" y="2869043"/>
              <a:ext cx="340660" cy="34066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9362919" y="1670680"/>
            <a:ext cx="19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Легитимный узел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51" y="1392474"/>
            <a:ext cx="960582" cy="971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2919" y="434171"/>
            <a:ext cx="264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Коррумпированный узел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01481" y="2185414"/>
            <a:ext cx="5529586" cy="3971302"/>
            <a:chOff x="445048" y="2115935"/>
            <a:chExt cx="5529586" cy="3971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3" y="3598311"/>
              <a:ext cx="960582" cy="971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47" y="5096399"/>
              <a:ext cx="960582" cy="971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47" y="2115936"/>
              <a:ext cx="960582" cy="9715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3" y="2115936"/>
              <a:ext cx="960582" cy="9715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3" y="5115652"/>
              <a:ext cx="960582" cy="97158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45048" y="3572662"/>
              <a:ext cx="960582" cy="971585"/>
              <a:chOff x="5826201" y="2672594"/>
              <a:chExt cx="960582" cy="97158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014052" y="2115935"/>
              <a:ext cx="960582" cy="971585"/>
              <a:chOff x="5826201" y="2672594"/>
              <a:chExt cx="960582" cy="97158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008536" y="3598311"/>
              <a:ext cx="960582" cy="971585"/>
              <a:chOff x="5826201" y="2672594"/>
              <a:chExt cx="960582" cy="97158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5014052" y="5096398"/>
              <a:ext cx="960582" cy="971585"/>
              <a:chOff x="5826201" y="2672594"/>
              <a:chExt cx="960582" cy="97158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cxnSp>
          <p:nvCxnSpPr>
            <p:cNvPr id="35" name="Straight Connector 34"/>
            <p:cNvCxnSpPr/>
            <p:nvPr/>
          </p:nvCxnSpPr>
          <p:spPr>
            <a:xfrm flipV="1">
              <a:off x="1090153" y="2971800"/>
              <a:ext cx="421090" cy="745525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28850" y="2492599"/>
              <a:ext cx="1200150" cy="0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52869" y="4422395"/>
              <a:ext cx="258374" cy="722714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228850" y="5624292"/>
              <a:ext cx="1200150" cy="0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81064" y="2971800"/>
              <a:ext cx="0" cy="745525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81064" y="4422395"/>
              <a:ext cx="0" cy="804996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>
            <a:off x="8468198" y="2942118"/>
            <a:ext cx="77208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362919" y="2722523"/>
            <a:ext cx="19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Циклическая цепь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2" y="2090123"/>
            <a:ext cx="1071440" cy="117449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8062" y="3091855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18" y="5049700"/>
            <a:ext cx="1046580" cy="94365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9474088" y="5996625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sp>
        <p:nvSpPr>
          <p:cNvPr id="67" name="Left Brace 66"/>
          <p:cNvSpPr/>
          <p:nvPr/>
        </p:nvSpPr>
        <p:spPr>
          <a:xfrm rot="16200000">
            <a:off x="5090241" y="3687495"/>
            <a:ext cx="194550" cy="4956428"/>
          </a:xfrm>
          <a:prstGeom prst="leftBrace">
            <a:avLst>
              <a:gd name="adj1" fmla="val 8333"/>
              <a:gd name="adj2" fmla="val 507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03345" y="6328905"/>
            <a:ext cx="9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Сеть </a:t>
            </a:r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515674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8243888" y="169248"/>
            <a:ext cx="3767192" cy="3095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442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Процесс атаки</a:t>
            </a:r>
            <a:endParaRPr lang="en-US" sz="5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79467" y="169248"/>
            <a:ext cx="960582" cy="971585"/>
            <a:chOff x="5826201" y="2672594"/>
            <a:chExt cx="960582" cy="97158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201" y="2672594"/>
              <a:ext cx="960582" cy="9715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46" y="2869043"/>
              <a:ext cx="340660" cy="34066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9362919" y="1670680"/>
            <a:ext cx="190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Легитимный узел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51" y="1392474"/>
            <a:ext cx="960582" cy="971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2919" y="434171"/>
            <a:ext cx="264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Коррумпированный узел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901481" y="2185414"/>
            <a:ext cx="5529586" cy="3971302"/>
            <a:chOff x="445048" y="2115935"/>
            <a:chExt cx="5529586" cy="3971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3" y="3598311"/>
              <a:ext cx="960582" cy="971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47" y="5096399"/>
              <a:ext cx="960582" cy="971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47" y="2115936"/>
              <a:ext cx="960582" cy="9715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3" y="2115936"/>
              <a:ext cx="960582" cy="9715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73" y="5115652"/>
              <a:ext cx="960582" cy="97158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445048" y="3572662"/>
              <a:ext cx="960582" cy="971585"/>
              <a:chOff x="5826201" y="2672594"/>
              <a:chExt cx="960582" cy="97158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014052" y="2115935"/>
              <a:ext cx="960582" cy="971585"/>
              <a:chOff x="5826201" y="2672594"/>
              <a:chExt cx="960582" cy="97158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008536" y="3598311"/>
              <a:ext cx="960582" cy="971585"/>
              <a:chOff x="5826201" y="2672594"/>
              <a:chExt cx="960582" cy="97158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5014052" y="5096398"/>
              <a:ext cx="960582" cy="971585"/>
              <a:chOff x="5826201" y="2672594"/>
              <a:chExt cx="960582" cy="97158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cxnSp>
          <p:nvCxnSpPr>
            <p:cNvPr id="35" name="Straight Connector 34"/>
            <p:cNvCxnSpPr/>
            <p:nvPr/>
          </p:nvCxnSpPr>
          <p:spPr>
            <a:xfrm flipV="1">
              <a:off x="1090153" y="2971800"/>
              <a:ext cx="421090" cy="745525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28850" y="2492599"/>
              <a:ext cx="1200150" cy="0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52869" y="4422395"/>
              <a:ext cx="258374" cy="722714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228850" y="5624292"/>
              <a:ext cx="1200150" cy="0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81064" y="2971800"/>
              <a:ext cx="0" cy="745525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81064" y="4422395"/>
              <a:ext cx="0" cy="804996"/>
            </a:xfrm>
            <a:prstGeom prst="line">
              <a:avLst/>
            </a:prstGeom>
            <a:ln w="476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>
            <a:off x="8468198" y="2942118"/>
            <a:ext cx="772087" cy="0"/>
          </a:xfrm>
          <a:prstGeom prst="line">
            <a:avLst/>
          </a:prstGeom>
          <a:ln w="476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362919" y="2722523"/>
            <a:ext cx="19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Циклическая цепь</a:t>
            </a:r>
            <a:endParaRPr lang="en-US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7" y="3513011"/>
            <a:ext cx="1071440" cy="117449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0117" y="4514743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18" y="5049700"/>
            <a:ext cx="1046580" cy="94365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9474088" y="5996625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sp>
        <p:nvSpPr>
          <p:cNvPr id="6" name="Summing Junction 5"/>
          <p:cNvSpPr/>
          <p:nvPr/>
        </p:nvSpPr>
        <p:spPr>
          <a:xfrm>
            <a:off x="2732827" y="2072178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umming Junction 43"/>
          <p:cNvSpPr/>
          <p:nvPr/>
        </p:nvSpPr>
        <p:spPr>
          <a:xfrm>
            <a:off x="4641402" y="2024273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umming Junction 45"/>
          <p:cNvSpPr/>
          <p:nvPr/>
        </p:nvSpPr>
        <p:spPr>
          <a:xfrm>
            <a:off x="2707125" y="5062595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umming Junction 47"/>
          <p:cNvSpPr/>
          <p:nvPr/>
        </p:nvSpPr>
        <p:spPr>
          <a:xfrm>
            <a:off x="4597422" y="5037708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Elbow Connector 13"/>
          <p:cNvCxnSpPr>
            <a:endCxn id="21" idx="0"/>
          </p:cNvCxnSpPr>
          <p:nvPr/>
        </p:nvCxnSpPr>
        <p:spPr>
          <a:xfrm flipV="1">
            <a:off x="1157288" y="2185414"/>
            <a:ext cx="5793488" cy="1993836"/>
          </a:xfrm>
          <a:prstGeom prst="bentConnector4">
            <a:avLst>
              <a:gd name="adj1" fmla="val 9356"/>
              <a:gd name="adj2" fmla="val 138695"/>
            </a:avLst>
          </a:prstGeom>
          <a:ln w="508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umming Junction 52"/>
          <p:cNvSpPr/>
          <p:nvPr/>
        </p:nvSpPr>
        <p:spPr>
          <a:xfrm>
            <a:off x="4641402" y="3561902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939744" y="3084423"/>
            <a:ext cx="11032" cy="681591"/>
          </a:xfrm>
          <a:prstGeom prst="straightConnector1">
            <a:avLst/>
          </a:prstGeom>
          <a:ln w="508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934228" y="4566799"/>
            <a:ext cx="11032" cy="681591"/>
          </a:xfrm>
          <a:prstGeom prst="straightConnector1">
            <a:avLst/>
          </a:prstGeom>
          <a:ln w="508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7" idx="3"/>
          </p:cNvCxnSpPr>
          <p:nvPr/>
        </p:nvCxnSpPr>
        <p:spPr>
          <a:xfrm flipV="1">
            <a:off x="7431067" y="5651669"/>
            <a:ext cx="1931852" cy="1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2779713"/>
            <a:ext cx="10920412" cy="1749425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Атака перегрузки с использованием длинных путей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Краткая биография </a:t>
            </a:r>
            <a:r>
              <a:rPr lang="en-US" sz="5400" dirty="0" smtClean="0"/>
              <a:t>Tor</a:t>
            </a:r>
            <a:endParaRPr lang="en-US" sz="5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9436" y="2264055"/>
            <a:ext cx="2586038" cy="3717565"/>
            <a:chOff x="112205" y="2277243"/>
            <a:chExt cx="2586038" cy="37175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036" y="2987187"/>
              <a:ext cx="1101103" cy="1677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2205" y="4979145"/>
              <a:ext cx="25860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Луковая маршрутизация</a:t>
              </a:r>
              <a:br>
                <a:rPr lang="ru-RU" sz="2000" dirty="0" smtClean="0"/>
              </a:br>
              <a:r>
                <a:rPr lang="en-US" sz="2000" dirty="0" smtClean="0"/>
                <a:t>DARPA, Free Haven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6769" y="2277243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1998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96123" y="2282530"/>
            <a:ext cx="1688604" cy="3404501"/>
            <a:chOff x="3553251" y="2282530"/>
            <a:chExt cx="1688604" cy="3404501"/>
          </a:xfrm>
        </p:grpSpPr>
        <p:sp>
          <p:nvSpPr>
            <p:cNvPr id="13" name="TextBox 12"/>
            <p:cNvSpPr txBox="1"/>
            <p:nvPr/>
          </p:nvSpPr>
          <p:spPr>
            <a:xfrm>
              <a:off x="3553251" y="4979145"/>
              <a:ext cx="1688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/>
                <a:t>Рассекречено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smtClean="0"/>
                <a:t>open source</a:t>
              </a:r>
              <a:endParaRPr lang="en-US" sz="20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251" y="3118106"/>
              <a:ext cx="1631731" cy="14851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39735" y="2282530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2002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87055" y="2264055"/>
            <a:ext cx="1879600" cy="3422976"/>
            <a:chOff x="5823294" y="2264055"/>
            <a:chExt cx="1879600" cy="34229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294" y="3231658"/>
              <a:ext cx="1879600" cy="1371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05276" y="2264055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2009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0028" y="4979145"/>
              <a:ext cx="15661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Tor Browser Bundle</a:t>
              </a:r>
              <a:endParaRPr 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29235" y="2264055"/>
            <a:ext cx="1959484" cy="3422976"/>
            <a:chOff x="8204489" y="2264055"/>
            <a:chExt cx="1959484" cy="34229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3" t="14772" r="30847" b="38434"/>
            <a:stretch/>
          </p:blipFill>
          <p:spPr>
            <a:xfrm>
              <a:off x="8204489" y="3095856"/>
              <a:ext cx="1959484" cy="14600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26413" y="2264055"/>
              <a:ext cx="915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2015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01165" y="4979145"/>
              <a:ext cx="15661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Tor Messenger</a:t>
              </a:r>
              <a:endParaRPr lang="en-US" sz="2000" dirty="0"/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2457450" y="3917458"/>
            <a:ext cx="742950" cy="26878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5262865" y="3917458"/>
            <a:ext cx="742950" cy="26878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8308619" y="3917458"/>
            <a:ext cx="742950" cy="26878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25911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Основа атаки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230094" y="2557463"/>
            <a:ext cx="1018208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Узлы</a:t>
            </a:r>
            <a:r>
              <a:rPr lang="ru-RU" sz="3200" dirty="0" smtClean="0"/>
              <a:t> </a:t>
            </a:r>
            <a:r>
              <a:rPr lang="en-US" sz="3200" dirty="0" smtClean="0"/>
              <a:t>Tor </a:t>
            </a:r>
            <a:r>
              <a:rPr lang="ru-RU" sz="3200" dirty="0" smtClean="0">
                <a:solidFill>
                  <a:srgbClr val="FF0000"/>
                </a:solidFill>
              </a:rPr>
              <a:t>не вставляют </a:t>
            </a:r>
            <a:r>
              <a:rPr lang="ru-RU" sz="3200" dirty="0" smtClean="0"/>
              <a:t>искусственные </a:t>
            </a:r>
            <a:r>
              <a:rPr lang="ru-RU" sz="3200" dirty="0" smtClean="0">
                <a:solidFill>
                  <a:srgbClr val="FF0000"/>
                </a:solidFill>
              </a:rPr>
              <a:t>задержки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I</a:t>
            </a:r>
            <a:r>
              <a:rPr lang="en-US" sz="3200" dirty="0">
                <a:solidFill>
                  <a:srgbClr val="7030A0"/>
                </a:solidFill>
              </a:rPr>
              <a:t>P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адреса </a:t>
            </a:r>
            <a:r>
              <a:rPr lang="ru-RU" sz="3200" dirty="0" smtClean="0"/>
              <a:t>всех </a:t>
            </a:r>
            <a:r>
              <a:rPr lang="ru-RU" sz="3200" dirty="0" smtClean="0">
                <a:solidFill>
                  <a:srgbClr val="7030A0"/>
                </a:solidFill>
              </a:rPr>
              <a:t>узлов</a:t>
            </a:r>
            <a:r>
              <a:rPr lang="ru-RU" sz="3200" dirty="0" smtClean="0"/>
              <a:t> </a:t>
            </a:r>
            <a:r>
              <a:rPr lang="en-US" sz="3200" dirty="0" smtClean="0"/>
              <a:t>Tor </a:t>
            </a:r>
            <a:r>
              <a:rPr lang="ru-RU" sz="3200" dirty="0" smtClean="0"/>
              <a:t>публично известны и </a:t>
            </a:r>
            <a:r>
              <a:rPr lang="ru-RU" sz="3200" dirty="0" smtClean="0">
                <a:solidFill>
                  <a:srgbClr val="7030A0"/>
                </a:solidFill>
              </a:rPr>
              <a:t>доступны</a:t>
            </a:r>
            <a:r>
              <a:rPr lang="en-US" sz="3200" dirty="0" smtClean="0">
                <a:solidFill>
                  <a:srgbClr val="7030A0"/>
                </a:solidFill>
              </a:rPr>
              <a:t/>
            </a:r>
            <a:br>
              <a:rPr lang="en-US" sz="3200" dirty="0" smtClean="0">
                <a:solidFill>
                  <a:srgbClr val="7030A0"/>
                </a:solidFill>
              </a:rPr>
            </a:br>
            <a:endParaRPr lang="ru-RU" sz="32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3200" dirty="0" smtClean="0"/>
              <a:t>Атакующий контролирует выходной узел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Процесс атаки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53" y="2307449"/>
            <a:ext cx="1129959" cy="114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430" y="2307449"/>
            <a:ext cx="1129959" cy="114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4" y="2275861"/>
            <a:ext cx="1071440" cy="1174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695" y="3219519"/>
            <a:ext cx="16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Клиент </a:t>
            </a:r>
            <a:r>
              <a:rPr lang="en-US" sz="2400" dirty="0" smtClean="0"/>
              <a:t>Tor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86" y="2275861"/>
            <a:ext cx="1046580" cy="943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2456" y="3222786"/>
            <a:ext cx="1127639" cy="39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Сервер 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 rot="10800000">
            <a:off x="1680484" y="2793242"/>
            <a:ext cx="1651870" cy="1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8314465" y="2790466"/>
            <a:ext cx="1249000" cy="5551"/>
          </a:xfrm>
          <a:prstGeom prst="bentConnector3">
            <a:avLst>
              <a:gd name="adj1" fmla="val 52288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05973" y="2790466"/>
            <a:ext cx="768612" cy="5588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16187" y="2790466"/>
            <a:ext cx="842242" cy="668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21544" y="3355145"/>
            <a:ext cx="67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86433" y="334030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07" y="2275861"/>
            <a:ext cx="1129959" cy="1142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6947" y="3355145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Middle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46" y="2538240"/>
            <a:ext cx="340660" cy="340660"/>
          </a:xfrm>
          <a:prstGeom prst="rect">
            <a:avLst/>
          </a:prstGeom>
        </p:spPr>
      </p:pic>
      <p:sp>
        <p:nvSpPr>
          <p:cNvPr id="21" name="Line Callout 1 20"/>
          <p:cNvSpPr/>
          <p:nvPr/>
        </p:nvSpPr>
        <p:spPr>
          <a:xfrm>
            <a:off x="8500202" y="636435"/>
            <a:ext cx="2601186" cy="785812"/>
          </a:xfrm>
          <a:prstGeom prst="borderCallout1">
            <a:avLst>
              <a:gd name="adj1" fmla="val 95114"/>
              <a:gd name="adj2" fmla="val 682"/>
              <a:gd name="adj3" fmla="val 225228"/>
              <a:gd name="adj4" fmla="val -368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27930" y="687189"/>
            <a:ext cx="258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Вставка </a:t>
            </a:r>
            <a:r>
              <a:rPr lang="en-US" dirty="0" smtClean="0"/>
              <a:t>JavaScript </a:t>
            </a:r>
            <a:r>
              <a:rPr lang="ru-RU" dirty="0" smtClean="0"/>
              <a:t>в </a:t>
            </a:r>
            <a:r>
              <a:rPr lang="en-US" dirty="0" smtClean="0"/>
              <a:t>HTML </a:t>
            </a:r>
            <a:r>
              <a:rPr lang="ru-RU" dirty="0" smtClean="0"/>
              <a:t>ответ на запрос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3" y="4670202"/>
            <a:ext cx="823982" cy="997365"/>
          </a:xfrm>
          <a:prstGeom prst="rect">
            <a:avLst/>
          </a:prstGeom>
        </p:spPr>
      </p:pic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819530173"/>
              </p:ext>
            </p:extLst>
          </p:nvPr>
        </p:nvGraphicFramePr>
        <p:xfrm>
          <a:off x="2289174" y="4185241"/>
          <a:ext cx="9555163" cy="196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Striped Right Arrow 26"/>
          <p:cNvSpPr/>
          <p:nvPr/>
        </p:nvSpPr>
        <p:spPr>
          <a:xfrm rot="16200000">
            <a:off x="797951" y="3866084"/>
            <a:ext cx="685803" cy="4607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8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Алгоритм атаки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39436" y="2097444"/>
            <a:ext cx="11647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4000" dirty="0" smtClean="0"/>
              <a:t>Необходимо </a:t>
            </a:r>
            <a:r>
              <a:rPr lang="ru-RU" sz="4000" dirty="0" smtClean="0">
                <a:solidFill>
                  <a:srgbClr val="7030A0"/>
                </a:solidFill>
              </a:rPr>
              <a:t>вызвать перегрузку узлов</a:t>
            </a:r>
            <a:r>
              <a:rPr lang="ru-RU" sz="4000" dirty="0" smtClean="0"/>
              <a:t>, подозреваемых в участии в цепи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4000" dirty="0" smtClean="0"/>
              <a:t>Предполагается, что все узлы являются подозреваемыми</a:t>
            </a:r>
            <a:endParaRPr lang="ru-RU" sz="4000" dirty="0"/>
          </a:p>
          <a:p>
            <a:pPr marL="285750" indent="-285750">
              <a:buFont typeface="Arial" charset="0"/>
              <a:buChar char="•"/>
            </a:pPr>
            <a:r>
              <a:rPr lang="ru-RU" sz="4000" dirty="0" smtClean="0"/>
              <a:t>Итеративно проверяем, </a:t>
            </a:r>
            <a:r>
              <a:rPr lang="ru-RU" sz="4000" dirty="0" smtClean="0">
                <a:solidFill>
                  <a:srgbClr val="7030A0"/>
                </a:solidFill>
              </a:rPr>
              <a:t>является ли данный узел входным в цепи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Задача атакующего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8301195" y="1212964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каждого узла </a:t>
            </a:r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7" y="2720526"/>
            <a:ext cx="1129959" cy="1142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84" y="2735891"/>
            <a:ext cx="1129959" cy="114290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86353" y="2720526"/>
            <a:ext cx="1129959" cy="1142902"/>
            <a:chOff x="857250" y="4279124"/>
            <a:chExt cx="1129959" cy="11429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4279124"/>
              <a:ext cx="1129959" cy="11429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69783" y="4492517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18" y="2735891"/>
            <a:ext cx="1129959" cy="1142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52" y="3973063"/>
            <a:ext cx="1129959" cy="1142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686" y="3973063"/>
            <a:ext cx="1129959" cy="1142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84" y="4033640"/>
            <a:ext cx="1129959" cy="1142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17" y="4033640"/>
            <a:ext cx="1129959" cy="114290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557903" y="3171826"/>
            <a:ext cx="700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00891" y="3692595"/>
            <a:ext cx="0" cy="450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343852" y="3692595"/>
            <a:ext cx="0" cy="450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557903" y="4510088"/>
            <a:ext cx="700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200591" y="3692595"/>
            <a:ext cx="497366" cy="565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96373" y="4506414"/>
            <a:ext cx="489830" cy="3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5060" y="3755058"/>
            <a:ext cx="3372" cy="38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96373" y="3270611"/>
            <a:ext cx="489830" cy="13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22414" y="3225396"/>
            <a:ext cx="489830" cy="13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471406" y="1902024"/>
            <a:ext cx="0" cy="84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941997" y="5115965"/>
            <a:ext cx="0" cy="84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1680" y="2182602"/>
            <a:ext cx="5171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dirty="0" smtClean="0"/>
              <a:t>Цепь длины </a:t>
            </a:r>
            <a:r>
              <a:rPr lang="en-US" sz="2400" dirty="0" smtClean="0"/>
              <a:t>m </a:t>
            </a:r>
            <a:r>
              <a:rPr lang="ru-RU" sz="2400" dirty="0" smtClean="0"/>
              <a:t>с пропускной способностью </a:t>
            </a:r>
            <a:r>
              <a:rPr lang="en-US" sz="2400" dirty="0" smtClean="0"/>
              <a:t>p </a:t>
            </a:r>
            <a:r>
              <a:rPr lang="ru-RU" sz="2400" dirty="0" smtClean="0"/>
              <a:t>уменьшается пропускную способность </a:t>
            </a:r>
            <a:r>
              <a:rPr lang="en-US" sz="2400" dirty="0" smtClean="0"/>
              <a:t>Tor </a:t>
            </a:r>
            <a:r>
              <a:rPr lang="ru-RU" sz="2400" dirty="0" smtClean="0"/>
              <a:t>на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 * p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Возникнут задержки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/>
              <a:t>Если </a:t>
            </a:r>
            <a:r>
              <a:rPr lang="en-US" sz="2400" dirty="0" smtClean="0"/>
              <a:t>X </a:t>
            </a:r>
            <a:r>
              <a:rPr lang="ru-RU" sz="2400" dirty="0" smtClean="0"/>
              <a:t>не относится к компрометированной цепи, задержки не вызовут изменений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Если Х – входной узел, атакующий увидит задержки </a:t>
            </a:r>
            <a:r>
              <a:rPr lang="ru-RU" sz="2400" dirty="0" smtClean="0"/>
              <a:t>и выявит искомую цепь</a:t>
            </a:r>
            <a:endParaRPr lang="en-US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4009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6" y="2493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CellFlood DoS </a:t>
            </a:r>
            <a:r>
              <a:rPr lang="ru-RU" sz="7200" dirty="0" smtClean="0"/>
              <a:t>атака</a:t>
            </a:r>
            <a:endParaRPr lang="en-US" sz="7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2314574"/>
            <a:ext cx="10515600" cy="40052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Вместо большого количества </a:t>
            </a:r>
            <a:r>
              <a:rPr lang="ru-RU" sz="3200" dirty="0" smtClean="0"/>
              <a:t>легких запросов -</a:t>
            </a:r>
            <a:r>
              <a:rPr lang="en-US" sz="3200" dirty="0" smtClean="0"/>
              <a:t>&gt; </a:t>
            </a:r>
            <a:r>
              <a:rPr lang="ru-RU" sz="3200" dirty="0" smtClean="0">
                <a:solidFill>
                  <a:srgbClr val="7030A0"/>
                </a:solidFill>
              </a:rPr>
              <a:t>несколько тяжелых</a:t>
            </a:r>
          </a:p>
          <a:p>
            <a:r>
              <a:rPr lang="en-US" sz="3200" dirty="0" smtClean="0"/>
              <a:t>Create </a:t>
            </a:r>
            <a:r>
              <a:rPr lang="ru-RU" sz="3200" dirty="0" smtClean="0"/>
              <a:t>сообщение занимает в </a:t>
            </a:r>
            <a:r>
              <a:rPr lang="en-US" sz="3200" dirty="0" smtClean="0"/>
              <a:t>4 </a:t>
            </a:r>
            <a:r>
              <a:rPr lang="ru-RU" sz="3200" dirty="0" smtClean="0"/>
              <a:t>раза больше времени, чем его генерация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Основа атаки</a:t>
            </a:r>
            <a:endParaRPr lang="en-US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163"/>
            <a:ext cx="10515600" cy="3733800"/>
          </a:xfrm>
        </p:spPr>
        <p:txBody>
          <a:bodyPr/>
          <a:lstStyle/>
          <a:p>
            <a:r>
              <a:rPr lang="ru-RU" sz="3200" dirty="0"/>
              <a:t>Из-за архитектуры </a:t>
            </a:r>
            <a:r>
              <a:rPr lang="en-US" sz="3200" dirty="0"/>
              <a:t>Tor </a:t>
            </a:r>
            <a:r>
              <a:rPr lang="ru-RU" sz="3200" dirty="0"/>
              <a:t>узла, </a:t>
            </a:r>
            <a:r>
              <a:rPr lang="ru-RU" sz="3200" dirty="0">
                <a:solidFill>
                  <a:srgbClr val="7030A0"/>
                </a:solidFill>
              </a:rPr>
              <a:t>при большом количестве </a:t>
            </a:r>
            <a:r>
              <a:rPr lang="en-US" sz="3200" dirty="0">
                <a:solidFill>
                  <a:srgbClr val="7030A0"/>
                </a:solidFill>
              </a:rPr>
              <a:t>CREATE, </a:t>
            </a:r>
            <a:r>
              <a:rPr lang="ru-RU" sz="3200" dirty="0">
                <a:solidFill>
                  <a:srgbClr val="7030A0"/>
                </a:solidFill>
              </a:rPr>
              <a:t>узел не теряет возможность пересылать</a:t>
            </a:r>
            <a:r>
              <a:rPr lang="ru-RU" sz="3200" dirty="0"/>
              <a:t> сообщения </a:t>
            </a:r>
            <a:r>
              <a:rPr lang="en-US" sz="3200" dirty="0"/>
              <a:t>RELAY_DATA</a:t>
            </a:r>
          </a:p>
          <a:p>
            <a:r>
              <a:rPr lang="ru-RU" sz="3200" dirty="0"/>
              <a:t>Если получать больше </a:t>
            </a:r>
            <a:r>
              <a:rPr lang="en-US" sz="3200" dirty="0"/>
              <a:t>CREATE, </a:t>
            </a:r>
            <a:r>
              <a:rPr lang="ru-RU" sz="3200" dirty="0"/>
              <a:t>чем можно обработать, </a:t>
            </a:r>
            <a:r>
              <a:rPr lang="ru-RU" sz="3200" dirty="0" smtClean="0"/>
              <a:t>в ответ посылаются сообщения </a:t>
            </a:r>
            <a:r>
              <a:rPr lang="en-US" sz="3200" dirty="0" smtClean="0"/>
              <a:t>DESTROY</a:t>
            </a:r>
            <a:endParaRPr lang="en-US" sz="3200" dirty="0"/>
          </a:p>
          <a:p>
            <a:r>
              <a:rPr lang="ru-RU" sz="3200" dirty="0">
                <a:solidFill>
                  <a:srgbClr val="7030A0"/>
                </a:solidFill>
              </a:rPr>
              <a:t>Узел</a:t>
            </a:r>
            <a:r>
              <a:rPr lang="ru-RU" sz="3200" dirty="0"/>
              <a:t> под атакой </a:t>
            </a:r>
            <a:r>
              <a:rPr lang="ru-RU" sz="3200" dirty="0">
                <a:solidFill>
                  <a:srgbClr val="7030A0"/>
                </a:solidFill>
              </a:rPr>
              <a:t>отклонит запросы</a:t>
            </a:r>
            <a:r>
              <a:rPr lang="ru-RU" sz="3200" dirty="0"/>
              <a:t> от легитимных узлов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Ну и что?</a:t>
            </a:r>
            <a:endParaRPr lang="en-US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Схема атаки</a:t>
            </a:r>
            <a:endParaRPr lang="en-US" sz="5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8176" y="1860850"/>
            <a:ext cx="4294574" cy="4802185"/>
            <a:chOff x="550661" y="1514283"/>
            <a:chExt cx="4294574" cy="48021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3385046"/>
              <a:ext cx="960582" cy="971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173" y="5344883"/>
              <a:ext cx="960582" cy="971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199" y="1514283"/>
              <a:ext cx="960582" cy="97158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1963872"/>
              <a:ext cx="960582" cy="97158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4859472"/>
              <a:ext cx="960582" cy="971585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50661" y="3223301"/>
              <a:ext cx="960582" cy="971585"/>
              <a:chOff x="5826201" y="2672594"/>
              <a:chExt cx="960582" cy="97158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cxnSp>
          <p:nvCxnSpPr>
            <p:cNvPr id="13" name="Straight Arrow Connector 12"/>
            <p:cNvCxnSpPr>
              <a:endCxn id="14" idx="1"/>
            </p:cNvCxnSpPr>
            <p:nvPr/>
          </p:nvCxnSpPr>
          <p:spPr>
            <a:xfrm flipV="1">
              <a:off x="1483562" y="2449665"/>
              <a:ext cx="2401091" cy="87552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5" idx="1"/>
            </p:cNvCxnSpPr>
            <p:nvPr/>
          </p:nvCxnSpPr>
          <p:spPr>
            <a:xfrm>
              <a:off x="1483562" y="4158684"/>
              <a:ext cx="2401091" cy="118658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483562" y="3760410"/>
              <a:ext cx="2401091" cy="5391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0"/>
              <a:endCxn id="13" idx="1"/>
            </p:cNvCxnSpPr>
            <p:nvPr/>
          </p:nvCxnSpPr>
          <p:spPr>
            <a:xfrm rot="5400000" flipH="1" flipV="1">
              <a:off x="901463" y="2129566"/>
              <a:ext cx="1223225" cy="964247"/>
            </a:xfrm>
            <a:prstGeom prst="bentConnector2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0" idx="2"/>
              <a:endCxn id="12" idx="1"/>
            </p:cNvCxnSpPr>
            <p:nvPr/>
          </p:nvCxnSpPr>
          <p:spPr>
            <a:xfrm rot="16200000" flipH="1">
              <a:off x="665667" y="4560170"/>
              <a:ext cx="1635790" cy="905221"/>
            </a:xfrm>
            <a:prstGeom prst="bentConnector2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330228" y="1874132"/>
            <a:ext cx="8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2951" y="6240374"/>
            <a:ext cx="8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32053" y="3706730"/>
            <a:ext cx="8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470958">
            <a:off x="2686686" y="4775109"/>
            <a:ext cx="8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483863">
            <a:off x="1813711" y="3087068"/>
            <a:ext cx="8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5389983" y="3861467"/>
            <a:ext cx="1279046" cy="42918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011230" y="1860850"/>
            <a:ext cx="4294574" cy="4802185"/>
            <a:chOff x="550661" y="1514283"/>
            <a:chExt cx="4294574" cy="480218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3385046"/>
              <a:ext cx="960582" cy="9715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173" y="5344883"/>
              <a:ext cx="960582" cy="9715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199" y="1514283"/>
              <a:ext cx="960582" cy="9715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1963872"/>
              <a:ext cx="960582" cy="9715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653" y="4859472"/>
              <a:ext cx="960582" cy="971585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550661" y="3223301"/>
              <a:ext cx="960582" cy="971585"/>
              <a:chOff x="5826201" y="2672594"/>
              <a:chExt cx="960582" cy="971585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201" y="2672594"/>
                <a:ext cx="960582" cy="9715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0646" y="2869043"/>
                <a:ext cx="340660" cy="340660"/>
              </a:xfrm>
              <a:prstGeom prst="rect">
                <a:avLst/>
              </a:prstGeom>
            </p:spPr>
          </p:pic>
        </p:grpSp>
        <p:cxnSp>
          <p:nvCxnSpPr>
            <p:cNvPr id="33" name="Straight Arrow Connector 32"/>
            <p:cNvCxnSpPr>
              <a:endCxn id="34" idx="1"/>
            </p:cNvCxnSpPr>
            <p:nvPr/>
          </p:nvCxnSpPr>
          <p:spPr>
            <a:xfrm flipV="1">
              <a:off x="1483562" y="2449665"/>
              <a:ext cx="2401091" cy="875523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endCxn id="35" idx="1"/>
            </p:cNvCxnSpPr>
            <p:nvPr/>
          </p:nvCxnSpPr>
          <p:spPr>
            <a:xfrm>
              <a:off x="1483562" y="4158684"/>
              <a:ext cx="2401091" cy="118658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483562" y="3760410"/>
              <a:ext cx="2401091" cy="5391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0" idx="0"/>
              <a:endCxn id="33" idx="1"/>
            </p:cNvCxnSpPr>
            <p:nvPr/>
          </p:nvCxnSpPr>
          <p:spPr>
            <a:xfrm rot="5400000" flipH="1" flipV="1">
              <a:off x="901463" y="2129566"/>
              <a:ext cx="1223225" cy="964247"/>
            </a:xfrm>
            <a:prstGeom prst="bentConnector2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30" idx="2"/>
              <a:endCxn id="32" idx="1"/>
            </p:cNvCxnSpPr>
            <p:nvPr/>
          </p:nvCxnSpPr>
          <p:spPr>
            <a:xfrm rot="16200000" flipH="1">
              <a:off x="665667" y="4560170"/>
              <a:ext cx="1635790" cy="905221"/>
            </a:xfrm>
            <a:prstGeom prst="bentConnector2">
              <a:avLst/>
            </a:prstGeom>
            <a:ln w="3175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umming Junction 39"/>
          <p:cNvSpPr/>
          <p:nvPr/>
        </p:nvSpPr>
        <p:spPr>
          <a:xfrm>
            <a:off x="8330632" y="1742127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Summing Junction 40"/>
          <p:cNvSpPr/>
          <p:nvPr/>
        </p:nvSpPr>
        <p:spPr>
          <a:xfrm>
            <a:off x="10229418" y="2184628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umming Junction 41"/>
          <p:cNvSpPr/>
          <p:nvPr/>
        </p:nvSpPr>
        <p:spPr>
          <a:xfrm>
            <a:off x="10231139" y="3544858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umming Junction 42"/>
          <p:cNvSpPr/>
          <p:nvPr/>
        </p:nvSpPr>
        <p:spPr>
          <a:xfrm>
            <a:off x="10229417" y="5060640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umming Junction 43"/>
          <p:cNvSpPr/>
          <p:nvPr/>
        </p:nvSpPr>
        <p:spPr>
          <a:xfrm>
            <a:off x="8280938" y="5484887"/>
            <a:ext cx="1192190" cy="1178148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80472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проверили на практике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712" y="2141537"/>
            <a:ext cx="5362575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7 ресурсов от </a:t>
            </a:r>
            <a:r>
              <a:rPr lang="en-US" sz="4000" dirty="0" smtClean="0"/>
              <a:t>Group-IB</a:t>
            </a:r>
          </a:p>
          <a:p>
            <a:r>
              <a:rPr lang="en-US" sz="4000" dirty="0" smtClean="0"/>
              <a:t>5 </a:t>
            </a:r>
            <a:r>
              <a:rPr lang="ru-RU" sz="4000" dirty="0" smtClean="0"/>
              <a:t>человек </a:t>
            </a:r>
          </a:p>
          <a:p>
            <a:r>
              <a:rPr lang="ru-RU" sz="4000" dirty="0" smtClean="0"/>
              <a:t>1 входной узел</a:t>
            </a:r>
          </a:p>
          <a:p>
            <a:r>
              <a:rPr lang="ru-RU" sz="4000" dirty="0" smtClean="0"/>
              <a:t>Точность: 0.7</a:t>
            </a:r>
            <a:r>
              <a:rPr lang="ru-RU" sz="4000" dirty="0"/>
              <a:t> </a:t>
            </a:r>
            <a:r>
              <a:rPr lang="ru-RU" sz="4000" dirty="0" smtClean="0"/>
              <a:t>(</a:t>
            </a:r>
            <a:r>
              <a:rPr lang="en-US" sz="4000" dirty="0" smtClean="0"/>
              <a:t>SVM)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5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Более подробные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C736-6674-C74C-8A27-567FB99A2AF0}" type="slidenum">
              <a:rPr lang="en-US" smtClean="0"/>
              <a:t>59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62732"/>
              </p:ext>
            </p:extLst>
          </p:nvPr>
        </p:nvGraphicFramePr>
        <p:xfrm>
          <a:off x="819148" y="1325563"/>
          <a:ext cx="10534652" cy="4838000"/>
        </p:xfrm>
        <a:graphic>
          <a:graphicData uri="http://schemas.openxmlformats.org/drawingml/2006/table">
            <a:tbl>
              <a:tblPr firstRow="1" firstCol="1" bandRow="1"/>
              <a:tblGrid>
                <a:gridCol w="2315725"/>
                <a:gridCol w="2771278"/>
                <a:gridCol w="2771278"/>
                <a:gridCol w="2676371"/>
              </a:tblGrid>
              <a:tr h="551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charset="0"/>
                          <a:ea typeface="Times New Roman" charset="0"/>
                        </a:rPr>
                        <a:t>Website</a:t>
                      </a:r>
                      <a:endParaRPr lang="ru-RU" sz="2800" b="1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charset="0"/>
                          <a:ea typeface="Times New Roman" charset="0"/>
                        </a:rPr>
                        <a:t>Precision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charset="0"/>
                          <a:ea typeface="Times New Roman" charset="0"/>
                        </a:rPr>
                        <a:t>Recall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charset="0"/>
                          <a:ea typeface="Times New Roman" charset="0"/>
                        </a:rPr>
                        <a:t>F1-score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charset="0"/>
                          <a:ea typeface="Times New Roman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charset="0"/>
                          <a:ea typeface="Times New Roman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charset="0"/>
                          <a:ea typeface="Times New Roman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Site_7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Avg/total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charset="0"/>
                          <a:ea typeface="Times New Roman" charset="0"/>
                        </a:rPr>
                        <a:t>0.71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charset="0"/>
                          <a:ea typeface="Times New Roman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Tor </a:t>
            </a:r>
            <a:r>
              <a:rPr lang="ru-RU" sz="5400" dirty="0" smtClean="0"/>
              <a:t>сегодня</a:t>
            </a:r>
            <a:r>
              <a:rPr lang="en-US" sz="5400" dirty="0" smtClean="0"/>
              <a:t> (</a:t>
            </a:r>
            <a:r>
              <a:rPr lang="ru-RU" sz="5400" dirty="0" smtClean="0"/>
              <a:t>цифры и факты)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8091488" y="1793374"/>
            <a:ext cx="3643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2 000 000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Ежедневных подключений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41213" y="1731818"/>
          <a:ext cx="8272463" cy="497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39379" y="4143131"/>
            <a:ext cx="17475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7</a:t>
            </a:r>
            <a:r>
              <a:rPr lang="ru-RU" sz="3200" dirty="0" smtClean="0"/>
              <a:t>000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Ретрансляторов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13676" y="2830514"/>
            <a:ext cx="2998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6</a:t>
            </a:r>
            <a:r>
              <a:rPr lang="ru-RU" sz="3200" dirty="0" smtClean="0"/>
              <a:t>0000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Уникальных адресов скрытых служб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86335" y="5093268"/>
            <a:ext cx="26536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800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МБ/с – траффик скрытых служб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2408237"/>
            <a:ext cx="10991850" cy="1325563"/>
          </a:xfrm>
        </p:spPr>
        <p:txBody>
          <a:bodyPr>
            <a:noAutofit/>
          </a:bodyPr>
          <a:lstStyle/>
          <a:p>
            <a:r>
              <a:rPr lang="ru-RU" sz="5400" dirty="0" smtClean="0"/>
              <a:t>Новинки в области деанонимизации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7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с очень большим </a:t>
            </a:r>
            <a:r>
              <a:rPr lang="ru-RU" dirty="0" err="1" smtClean="0"/>
              <a:t>датасетом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4067" y="2735639"/>
            <a:ext cx="314701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300,000 </a:t>
            </a:r>
          </a:p>
          <a:p>
            <a:pPr algn="ctr"/>
            <a:r>
              <a:rPr lang="ru-RU" sz="4400" dirty="0" smtClean="0"/>
              <a:t>веб-страниц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9801" y="2735639"/>
            <a:ext cx="5425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Точность: 91 </a:t>
            </a:r>
            <a:r>
              <a:rPr lang="ru-RU" sz="3600" dirty="0"/>
              <a:t>% </a:t>
            </a:r>
            <a:endParaRPr lang="ru-RU" sz="3600" dirty="0" smtClean="0"/>
          </a:p>
          <a:p>
            <a:pPr algn="ctr"/>
            <a:r>
              <a:rPr lang="ru-RU" sz="3600" dirty="0" smtClean="0"/>
              <a:t>90 вхождений каждой </a:t>
            </a:r>
            <a:r>
              <a:rPr lang="ru-RU" sz="3600" dirty="0"/>
              <a:t>странички</a:t>
            </a:r>
            <a:endParaRPr lang="en-US" sz="3600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2620564"/>
            <a:ext cx="4876800" cy="2200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7331" y="2620564"/>
            <a:ext cx="3900487" cy="2200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54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55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1537"/>
            <a:ext cx="8839200" cy="435133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Атаки на уровне автономных систем</a:t>
            </a:r>
          </a:p>
          <a:p>
            <a:r>
              <a:rPr lang="en-US" sz="5400" dirty="0" smtClean="0"/>
              <a:t>Circuit fingerprinting </a:t>
            </a:r>
            <a:r>
              <a:rPr lang="ru-RU" sz="5400" dirty="0" smtClean="0"/>
              <a:t>атака</a:t>
            </a:r>
          </a:p>
          <a:p>
            <a:r>
              <a:rPr lang="en-US" sz="5400" dirty="0" smtClean="0"/>
              <a:t>RAPTOR </a:t>
            </a:r>
            <a:r>
              <a:rPr lang="ru-RU" sz="5400" dirty="0" smtClean="0"/>
              <a:t>атака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Для самостоятельного изучения</a:t>
            </a:r>
            <a:endParaRPr lang="en-US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379" y="2506662"/>
            <a:ext cx="5376863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Tor </a:t>
            </a:r>
            <a:r>
              <a:rPr lang="ru-RU" sz="3600" dirty="0" smtClean="0"/>
              <a:t>взламывается!</a:t>
            </a:r>
          </a:p>
          <a:p>
            <a:r>
              <a:rPr lang="ru-RU" sz="3600" dirty="0" smtClean="0"/>
              <a:t>Но не полностью</a:t>
            </a:r>
          </a:p>
          <a:p>
            <a:r>
              <a:rPr lang="ru-RU" sz="3600" dirty="0" smtClean="0"/>
              <a:t>Нужно много ресурсов</a:t>
            </a:r>
          </a:p>
          <a:p>
            <a:r>
              <a:rPr lang="ru-RU" sz="3600" dirty="0" smtClean="0"/>
              <a:t>Или новые методы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Заключение</a:t>
            </a:r>
            <a:endParaRPr lang="en-US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4879"/>
            <a:ext cx="10515600" cy="4351338"/>
          </a:xfrm>
        </p:spPr>
        <p:txBody>
          <a:bodyPr/>
          <a:lstStyle/>
          <a:p>
            <a:r>
              <a:rPr lang="ru-RU" dirty="0" smtClean="0"/>
              <a:t>Авдошин С.М., Лазаренко А.В. Технология анонимных сетей. Журнал «Информационные технологии», том 22, №4, стр. 284-291.</a:t>
            </a:r>
          </a:p>
          <a:p>
            <a:r>
              <a:rPr lang="ru-RU" dirty="0" smtClean="0"/>
              <a:t>Авдошин С.М., Лазаренко А.В. Методы деанонимизации пользователей </a:t>
            </a:r>
            <a:r>
              <a:rPr lang="en-US" dirty="0" smtClean="0"/>
              <a:t>TOR. </a:t>
            </a:r>
            <a:r>
              <a:rPr lang="ru-RU" dirty="0" smtClean="0"/>
              <a:t>Журнал «Информационные технологии», том 22, №5, стр. 362-372.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65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Публикации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4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259397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Буду рад ответить на Ваши вопросы </a:t>
            </a:r>
            <a:r>
              <a:rPr lang="ru-RU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6341" y="5657671"/>
            <a:ext cx="3272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/>
              <a:t>Александр Лазаренко</a:t>
            </a:r>
            <a:br>
              <a:rPr lang="ru-RU" sz="2400" dirty="0" smtClean="0"/>
            </a:br>
            <a:r>
              <a:rPr lang="en-US" sz="2400" dirty="0" smtClean="0"/>
              <a:t>avlazarenko@edu.hse.ru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5255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Кто использует </a:t>
            </a:r>
            <a:r>
              <a:rPr lang="en-US" sz="5400" dirty="0" smtClean="0"/>
              <a:t>Tor?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59080" y="3255971"/>
            <a:ext cx="251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Обычные пользователи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86" y="1614116"/>
            <a:ext cx="1546013" cy="1530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35" y="1573221"/>
            <a:ext cx="1682750" cy="1682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7741" y="3255971"/>
            <a:ext cx="14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Журналисты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1573221"/>
            <a:ext cx="1612693" cy="1612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49408" y="3255971"/>
            <a:ext cx="309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отрудники правоохранительных служб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63" y="1532328"/>
            <a:ext cx="1653586" cy="1653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64336" y="3251450"/>
            <a:ext cx="10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Бизнес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35" y="4076975"/>
            <a:ext cx="1640565" cy="16405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7414" y="5744272"/>
            <a:ext cx="109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Блоггеры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39" y="4128169"/>
            <a:ext cx="1621104" cy="1621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69935" y="5744272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Военные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4123168"/>
            <a:ext cx="1621104" cy="1621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7979" y="5717540"/>
            <a:ext cx="194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</a:t>
            </a:r>
            <a:r>
              <a:rPr lang="ru-RU" dirty="0" smtClean="0"/>
              <a:t>профессионалы</a:t>
            </a:r>
            <a:endParaRPr lang="en-US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63" y="4076975"/>
            <a:ext cx="1669640" cy="1669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7583" y="5743897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Криминал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36849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339" y="1939925"/>
            <a:ext cx="10515600" cy="2874963"/>
          </a:xfrm>
        </p:spPr>
        <p:txBody>
          <a:bodyPr/>
          <a:lstStyle/>
          <a:p>
            <a:r>
              <a:rPr lang="ru-RU" dirty="0" smtClean="0"/>
              <a:t>В 2004 году </a:t>
            </a:r>
            <a:r>
              <a:rPr lang="en-US" dirty="0" smtClean="0"/>
              <a:t>Tor </a:t>
            </a:r>
            <a:r>
              <a:rPr lang="ru-RU" dirty="0" smtClean="0"/>
              <a:t>обеспечил анонимность для серверов</a:t>
            </a:r>
          </a:p>
          <a:p>
            <a:r>
              <a:rPr lang="ru-RU" dirty="0" smtClean="0"/>
              <a:t>Доступ возможен только при использовании пользователем клиента </a:t>
            </a:r>
            <a:r>
              <a:rPr lang="en-US" dirty="0" smtClean="0"/>
              <a:t>Tor</a:t>
            </a:r>
          </a:p>
          <a:p>
            <a:r>
              <a:rPr lang="ru-RU" dirty="0" smtClean="0"/>
              <a:t>Скрытые службы доступны через специальные псевдо-домены верхнего </a:t>
            </a:r>
            <a:r>
              <a:rPr lang="en-US" dirty="0" smtClean="0"/>
              <a:t>.onion</a:t>
            </a:r>
          </a:p>
          <a:p>
            <a:r>
              <a:rPr lang="ru-RU" dirty="0" smtClean="0"/>
              <a:t>Скрытые службы </a:t>
            </a:r>
            <a:r>
              <a:rPr lang="ru-RU" dirty="0" smtClean="0">
                <a:solidFill>
                  <a:srgbClr val="FF0000"/>
                </a:solidFill>
              </a:rPr>
              <a:t>недоступны в обычном интернете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473" y="221672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Скрытые службы </a:t>
            </a:r>
            <a:r>
              <a:rPr lang="en-US" sz="5400" dirty="0" smtClean="0"/>
              <a:t>Tor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1864735" y="5022995"/>
            <a:ext cx="775667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/>
              <a:t>http://suw74isz7wqzpmgu.onion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8291" y="6000543"/>
            <a:ext cx="260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Адрес портала </a:t>
            </a:r>
            <a:r>
              <a:rPr lang="en-US" dirty="0" smtClean="0"/>
              <a:t>WikiLeaks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7673" y="205344"/>
            <a:ext cx="968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Контент скрытых служб</a:t>
            </a:r>
            <a:endParaRPr lang="en-US" sz="54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39437" y="1900236"/>
          <a:ext cx="11690638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858C736-6674-C74C-8A27-567FB99A2AF0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1672"/>
            <a:ext cx="1171807" cy="15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2702</Words>
  <Application>Microsoft Macintosh PowerPoint</Application>
  <PresentationFormat>Широкоэкранный</PresentationFormat>
  <Paragraphs>544</Paragraphs>
  <Slides>66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Calibri</vt:lpstr>
      <vt:lpstr>Calibri Light</vt:lpstr>
      <vt:lpstr>Times New Roman</vt:lpstr>
      <vt:lpstr>Wingdings</vt:lpstr>
      <vt:lpstr>Arial</vt:lpstr>
      <vt:lpstr>Office Theme</vt:lpstr>
      <vt:lpstr>Тема Office</vt:lpstr>
      <vt:lpstr>Анонимность и деанонимизация 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это работает?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Пассивные атаки  Анализ траффика</vt:lpstr>
      <vt:lpstr>Презентация PowerPoint</vt:lpstr>
      <vt:lpstr>Презентация PowerPoint</vt:lpstr>
      <vt:lpstr>Малозатратная атака анализа траффика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Website fingerprinting атака</vt:lpstr>
      <vt:lpstr>Презентация PowerPoint</vt:lpstr>
      <vt:lpstr>Презентация PowerPoint</vt:lpstr>
      <vt:lpstr>Уровни извлечения признаков</vt:lpstr>
      <vt:lpstr>Презентация PowerPoint</vt:lpstr>
      <vt:lpstr>Тайминг атаки</vt:lpstr>
      <vt:lpstr>Презентация PowerPoint</vt:lpstr>
      <vt:lpstr>Презентация PowerPoint</vt:lpstr>
      <vt:lpstr>Активные атаки</vt:lpstr>
      <vt:lpstr>Тайминг атака с использованием браузера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Активные атаки анализа траффика</vt:lpstr>
      <vt:lpstr>Атака с пометкой ячеек</vt:lpstr>
      <vt:lpstr>Презентация PowerPoint</vt:lpstr>
      <vt:lpstr>Denial of Service атаки</vt:lpstr>
      <vt:lpstr>Атака packet spinning</vt:lpstr>
      <vt:lpstr>Презентация PowerPoint</vt:lpstr>
      <vt:lpstr>Презентация PowerPoint</vt:lpstr>
      <vt:lpstr>Атака перегрузки с использованием длинных путей </vt:lpstr>
      <vt:lpstr>Презентация PowerPoint</vt:lpstr>
      <vt:lpstr>Презентация PowerPoint</vt:lpstr>
      <vt:lpstr>Презентация PowerPoint</vt:lpstr>
      <vt:lpstr>Презентация PowerPoint</vt:lpstr>
      <vt:lpstr>CellFlood DoS атака</vt:lpstr>
      <vt:lpstr>Презентация PowerPoint</vt:lpstr>
      <vt:lpstr>Презентация PowerPoint</vt:lpstr>
      <vt:lpstr>Презентация PowerPoint</vt:lpstr>
      <vt:lpstr>Мы проверили на практике</vt:lpstr>
      <vt:lpstr>Более подробные результаты</vt:lpstr>
      <vt:lpstr>Новинки в области деанонимизации</vt:lpstr>
      <vt:lpstr>Эксперимент с очень большим датасетом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Буду рад ответить на Ваши вопросы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Tor: атаки на анонимность</dc:title>
  <dc:creator>Лазаренко Александр Вячеславович</dc:creator>
  <cp:lastModifiedBy>Лазаренко Александр Вячеславович</cp:lastModifiedBy>
  <cp:revision>180</cp:revision>
  <dcterms:created xsi:type="dcterms:W3CDTF">2015-11-06T08:54:18Z</dcterms:created>
  <dcterms:modified xsi:type="dcterms:W3CDTF">2016-05-30T20:26:15Z</dcterms:modified>
</cp:coreProperties>
</file>